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22"/>
  </p:notesMasterIdLst>
  <p:sldIdLst>
    <p:sldId id="270" r:id="rId2"/>
    <p:sldId id="267" r:id="rId3"/>
    <p:sldId id="272" r:id="rId4"/>
    <p:sldId id="271" r:id="rId5"/>
    <p:sldId id="275" r:id="rId6"/>
    <p:sldId id="276" r:id="rId7"/>
    <p:sldId id="277" r:id="rId8"/>
    <p:sldId id="278" r:id="rId9"/>
    <p:sldId id="279" r:id="rId10"/>
    <p:sldId id="273" r:id="rId11"/>
    <p:sldId id="274" r:id="rId12"/>
    <p:sldId id="280" r:id="rId13"/>
    <p:sldId id="281" r:id="rId14"/>
    <p:sldId id="288" r:id="rId15"/>
    <p:sldId id="282" r:id="rId16"/>
    <p:sldId id="283" r:id="rId17"/>
    <p:sldId id="284" r:id="rId18"/>
    <p:sldId id="285" r:id="rId19"/>
    <p:sldId id="286" r:id="rId20"/>
    <p:sldId id="287" r:id="rId21"/>
  </p:sldIdLst>
  <p:sldSz cx="9144000" cy="6858000" type="screen4x3"/>
  <p:notesSz cx="6669088" cy="9926638"/>
  <p:defaultTextStyle>
    <a:defPPr>
      <a:defRPr lang="ru-RU"/>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90000"/>
    <a:srgbClr val="FF0000"/>
    <a:srgbClr val="009999"/>
    <a:srgbClr val="FFCC66"/>
    <a:srgbClr val="FF9900"/>
    <a:srgbClr val="FFFF66"/>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3" d="100"/>
          <a:sy n="73" d="100"/>
        </p:scale>
        <p:origin x="1476"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996B9C25-4BFE-4B9C-ACA1-52EA173B9366}" type="datetimeFigureOut">
              <a:rPr lang="ru-RU" smtClean="0"/>
              <a:t>16.09.2019</a:t>
            </a:fld>
            <a:endParaRPr lang="ru-RU"/>
          </a:p>
        </p:txBody>
      </p:sp>
      <p:sp>
        <p:nvSpPr>
          <p:cNvPr id="4" name="Образ слайда 3"/>
          <p:cNvSpPr>
            <a:spLocks noGrp="1" noRot="1" noChangeAspect="1"/>
          </p:cNvSpPr>
          <p:nvPr>
            <p:ph type="sldImg" idx="2"/>
          </p:nvPr>
        </p:nvSpPr>
        <p:spPr>
          <a:xfrm>
            <a:off x="1101725" y="1241425"/>
            <a:ext cx="4465638"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66750" y="4776788"/>
            <a:ext cx="5335588" cy="3908425"/>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9750"/>
            <a:ext cx="2889250" cy="496888"/>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778250" y="9429750"/>
            <a:ext cx="2889250" cy="496888"/>
          </a:xfrm>
          <a:prstGeom prst="rect">
            <a:avLst/>
          </a:prstGeom>
        </p:spPr>
        <p:txBody>
          <a:bodyPr vert="horz" lIns="91440" tIns="45720" rIns="91440" bIns="45720" rtlCol="0" anchor="b"/>
          <a:lstStyle>
            <a:lvl1pPr algn="r">
              <a:defRPr sz="1200"/>
            </a:lvl1pPr>
          </a:lstStyle>
          <a:p>
            <a:fld id="{B86633FA-DAEB-4DA3-A69A-8B01DD72E9CA}" type="slidenum">
              <a:rPr lang="ru-RU" smtClean="0"/>
              <a:t>‹#›</a:t>
            </a:fld>
            <a:endParaRPr lang="ru-RU"/>
          </a:p>
        </p:txBody>
      </p:sp>
    </p:spTree>
    <p:extLst>
      <p:ext uri="{BB962C8B-B14F-4D97-AF65-F5344CB8AC3E}">
        <p14:creationId xmlns:p14="http://schemas.microsoft.com/office/powerpoint/2010/main" val="1538832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86633FA-DAEB-4DA3-A69A-8B01DD72E9CA}" type="slidenum">
              <a:rPr lang="ru-RU" smtClean="0"/>
              <a:t>11</a:t>
            </a:fld>
            <a:endParaRPr lang="ru-RU"/>
          </a:p>
        </p:txBody>
      </p:sp>
    </p:spTree>
    <p:extLst>
      <p:ext uri="{BB962C8B-B14F-4D97-AF65-F5344CB8AC3E}">
        <p14:creationId xmlns:p14="http://schemas.microsoft.com/office/powerpoint/2010/main" val="301627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2" name="Picture 2" descr="Безимени-3"/>
          <p:cNvPicPr>
            <a:picLocks noChangeAspect="1" noChangeArrowheads="1"/>
          </p:cNvPicPr>
          <p:nvPr userDrawn="1"/>
        </p:nvPicPr>
        <p:blipFill>
          <a:blip r:embed="rId2">
            <a:clrChange>
              <a:clrFrom>
                <a:srgbClr val="FFFFFF"/>
              </a:clrFrom>
              <a:clrTo>
                <a:srgbClr val="FFFFFF">
                  <a:alpha val="0"/>
                </a:srgbClr>
              </a:clrTo>
            </a:clrChange>
            <a:lum bright="-18000" contrast="24000"/>
            <a:extLst>
              <a:ext uri="{28A0092B-C50C-407E-A947-70E740481C1C}">
                <a14:useLocalDpi xmlns:a14="http://schemas.microsoft.com/office/drawing/2010/main" val="0"/>
              </a:ext>
            </a:extLst>
          </a:blip>
          <a:srcRect l="42140"/>
          <a:stretch>
            <a:fillRect/>
          </a:stretch>
        </p:blipFill>
        <p:spPr bwMode="auto">
          <a:xfrm>
            <a:off x="0" y="1588"/>
            <a:ext cx="3973513"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descr="Безимени-3"/>
          <p:cNvPicPr>
            <a:picLocks noChangeAspect="1" noChangeArrowheads="1"/>
          </p:cNvPicPr>
          <p:nvPr userDrawn="1"/>
        </p:nvPicPr>
        <p:blipFill>
          <a:blip r:embed="rId2">
            <a:clrChange>
              <a:clrFrom>
                <a:srgbClr val="FFFFFF"/>
              </a:clrFrom>
              <a:clrTo>
                <a:srgbClr val="FFFFFF">
                  <a:alpha val="0"/>
                </a:srgbClr>
              </a:clrTo>
            </a:clrChange>
            <a:lum bright="-18000" contrast="36000"/>
            <a:extLst>
              <a:ext uri="{28A0092B-C50C-407E-A947-70E740481C1C}">
                <a14:useLocalDpi xmlns:a14="http://schemas.microsoft.com/office/drawing/2010/main" val="0"/>
              </a:ext>
            </a:extLst>
          </a:blip>
          <a:srcRect r="49973" b="49973"/>
          <a:stretch>
            <a:fillRect/>
          </a:stretch>
        </p:blipFill>
        <p:spPr bwMode="auto">
          <a:xfrm>
            <a:off x="7664450" y="5378450"/>
            <a:ext cx="147955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4"/>
          <p:cNvSpPr>
            <a:spLocks/>
          </p:cNvSpPr>
          <p:nvPr userDrawn="1"/>
        </p:nvSpPr>
        <p:spPr bwMode="auto">
          <a:xfrm>
            <a:off x="90488" y="109538"/>
            <a:ext cx="8915400" cy="3765550"/>
          </a:xfrm>
          <a:custGeom>
            <a:avLst/>
            <a:gdLst>
              <a:gd name="T0" fmla="*/ 2147483646 w 5383"/>
              <a:gd name="T1" fmla="*/ 0 h 2372"/>
              <a:gd name="T2" fmla="*/ 0 w 5383"/>
              <a:gd name="T3" fmla="*/ 0 h 2372"/>
              <a:gd name="T4" fmla="*/ 2147483646 w 5383"/>
              <a:gd name="T5" fmla="*/ 2147483646 h 2372"/>
              <a:gd name="T6" fmla="*/ 0 60000 65536"/>
              <a:gd name="T7" fmla="*/ 0 60000 65536"/>
              <a:gd name="T8" fmla="*/ 0 60000 65536"/>
            </a:gdLst>
            <a:ahLst/>
            <a:cxnLst>
              <a:cxn ang="T6">
                <a:pos x="T0" y="T1"/>
              </a:cxn>
              <a:cxn ang="T7">
                <a:pos x="T2" y="T3"/>
              </a:cxn>
              <a:cxn ang="T8">
                <a:pos x="T4" y="T5"/>
              </a:cxn>
            </a:cxnLst>
            <a:rect l="0" t="0" r="r" b="b"/>
            <a:pathLst>
              <a:path w="5383" h="2372">
                <a:moveTo>
                  <a:pt x="5383" y="0"/>
                </a:moveTo>
                <a:lnTo>
                  <a:pt x="0" y="0"/>
                </a:lnTo>
                <a:lnTo>
                  <a:pt x="18" y="2372"/>
                </a:lnTo>
              </a:path>
            </a:pathLst>
          </a:custGeom>
          <a:noFill/>
          <a:ln w="76200" cmpd="sng">
            <a:pattFill prst="dkDnDiag">
              <a:fgClr>
                <a:srgbClr val="C1EAFF"/>
              </a:fgClr>
              <a:bgClr>
                <a:srgbClr val="FFFFFF"/>
              </a:bgClr>
            </a:patt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5" name="Freeform 5"/>
          <p:cNvSpPr>
            <a:spLocks/>
          </p:cNvSpPr>
          <p:nvPr userDrawn="1"/>
        </p:nvSpPr>
        <p:spPr bwMode="auto">
          <a:xfrm flipH="1" flipV="1">
            <a:off x="174625" y="2454275"/>
            <a:ext cx="8864600" cy="4319588"/>
          </a:xfrm>
          <a:custGeom>
            <a:avLst/>
            <a:gdLst>
              <a:gd name="T0" fmla="*/ 2147483646 w 5383"/>
              <a:gd name="T1" fmla="*/ 0 h 2372"/>
              <a:gd name="T2" fmla="*/ 0 w 5383"/>
              <a:gd name="T3" fmla="*/ 0 h 2372"/>
              <a:gd name="T4" fmla="*/ 2147483646 w 5383"/>
              <a:gd name="T5" fmla="*/ 2147483646 h 2372"/>
              <a:gd name="T6" fmla="*/ 0 60000 65536"/>
              <a:gd name="T7" fmla="*/ 0 60000 65536"/>
              <a:gd name="T8" fmla="*/ 0 60000 65536"/>
            </a:gdLst>
            <a:ahLst/>
            <a:cxnLst>
              <a:cxn ang="T6">
                <a:pos x="T0" y="T1"/>
              </a:cxn>
              <a:cxn ang="T7">
                <a:pos x="T2" y="T3"/>
              </a:cxn>
              <a:cxn ang="T8">
                <a:pos x="T4" y="T5"/>
              </a:cxn>
            </a:cxnLst>
            <a:rect l="0" t="0" r="r" b="b"/>
            <a:pathLst>
              <a:path w="5383" h="2372">
                <a:moveTo>
                  <a:pt x="5383" y="0"/>
                </a:moveTo>
                <a:lnTo>
                  <a:pt x="0" y="0"/>
                </a:lnTo>
                <a:lnTo>
                  <a:pt x="18" y="2372"/>
                </a:lnTo>
              </a:path>
            </a:pathLst>
          </a:custGeom>
          <a:noFill/>
          <a:ln w="76200" cmpd="sng">
            <a:pattFill prst="dkDnDiag">
              <a:fgClr>
                <a:srgbClr val="C1EAFF"/>
              </a:fgClr>
              <a:bgClr>
                <a:srgbClr val="FFFFFF"/>
              </a:bgClr>
            </a:patt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Tree>
    <p:extLst>
      <p:ext uri="{BB962C8B-B14F-4D97-AF65-F5344CB8AC3E}">
        <p14:creationId xmlns:p14="http://schemas.microsoft.com/office/powerpoint/2010/main" val="4281007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1962665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1203270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Объект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1927164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4103777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2284969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8"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3155764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4"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570671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3"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275449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873739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4"/>
          <p:cNvSpPr>
            <a:spLocks noGrp="1" noChangeArrowheads="1"/>
          </p:cNvSpPr>
          <p:nvPr>
            <p:ph type="ftr" sz="quarter" idx="11"/>
          </p:nvPr>
        </p:nvSpPr>
        <p:spPr>
          <a:ln/>
        </p:spPr>
        <p:txBody>
          <a:bodyPr/>
          <a:lstStyle>
            <a:lvl1pPr>
              <a:defRPr/>
            </a:lvl1pPr>
          </a:lstStyle>
          <a:p>
            <a:pPr>
              <a:defRPr/>
            </a:pPr>
            <a:endParaRPr lang="ru-RU" altLang="ru-RU"/>
          </a:p>
        </p:txBody>
      </p:sp>
    </p:spTree>
    <p:extLst>
      <p:ext uri="{BB962C8B-B14F-4D97-AF65-F5344CB8AC3E}">
        <p14:creationId xmlns:p14="http://schemas.microsoft.com/office/powerpoint/2010/main" val="4223305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5711825"/>
            <a:ext cx="9144000"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299" name="Rectangle 3"/>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ru-RU" altLang="ru-RU"/>
          </a:p>
        </p:txBody>
      </p:sp>
      <p:sp>
        <p:nvSpPr>
          <p:cNvPr id="55300" name="Rectangle 4"/>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ru-RU" altLang="ru-RU"/>
          </a:p>
        </p:txBody>
      </p:sp>
      <p:sp>
        <p:nvSpPr>
          <p:cNvPr id="1029" name="Rectangle 5"/>
          <p:cNvSpPr>
            <a:spLocks noChangeArrowheads="1"/>
          </p:cNvSpPr>
          <p:nvPr userDrawn="1"/>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ru-RU" altLang="ru-RU" sz="1400" smtClean="0">
              <a:latin typeface="Arial" panose="020B0604020202020204" pitchFamily="34" charset="0"/>
            </a:endParaRPr>
          </a:p>
        </p:txBody>
      </p:sp>
      <p:sp>
        <p:nvSpPr>
          <p:cNvPr id="1030" name="Rectangle 6"/>
          <p:cNvSpPr>
            <a:spLocks noChangeArrowheads="1"/>
          </p:cNvSpPr>
          <p:nvPr userDrawn="1"/>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defRPr/>
            </a:pPr>
            <a:endParaRPr lang="ru-RU" altLang="ru-RU" sz="1400" smtClean="0">
              <a:latin typeface="Arial" panose="020B0604020202020204" pitchFamily="34" charset="0"/>
            </a:endParaRPr>
          </a:p>
        </p:txBody>
      </p:sp>
      <p:sp>
        <p:nvSpPr>
          <p:cNvPr id="1031" name="Rectangle 7"/>
          <p:cNvSpPr>
            <a:spLocks noChangeArrowheads="1"/>
          </p:cNvSpPr>
          <p:nvPr userDrawn="1"/>
        </p:nvSpPr>
        <p:spPr bwMode="auto">
          <a:xfrm>
            <a:off x="8326438" y="6354763"/>
            <a:ext cx="817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defRPr/>
            </a:pPr>
            <a:fld id="{59ED0045-A880-4EF9-BDA0-BDFDDC908EEA}" type="slidenum">
              <a:rPr lang="ru-RU" altLang="ru-RU" sz="1400" b="1" smtClean="0">
                <a:latin typeface="Lucida Console" panose="020B0609040504020204" pitchFamily="49" charset="0"/>
              </a:rPr>
              <a:pPr algn="r" eaLnBrk="1" hangingPunct="1">
                <a:defRPr/>
              </a:pPr>
              <a:t>‹#›</a:t>
            </a:fld>
            <a:endParaRPr lang="ru-RU" altLang="ru-RU" sz="1400" b="1" smtClean="0">
              <a:latin typeface="Lucida Console" panose="020B0609040504020204" pitchFamily="49" charset="0"/>
            </a:endParaRPr>
          </a:p>
        </p:txBody>
      </p:sp>
      <p:sp>
        <p:nvSpPr>
          <p:cNvPr id="1032" name="Freeform 8"/>
          <p:cNvSpPr>
            <a:spLocks/>
          </p:cNvSpPr>
          <p:nvPr userDrawn="1"/>
        </p:nvSpPr>
        <p:spPr bwMode="auto">
          <a:xfrm>
            <a:off x="96838" y="87313"/>
            <a:ext cx="8880475" cy="5930900"/>
          </a:xfrm>
          <a:custGeom>
            <a:avLst/>
            <a:gdLst>
              <a:gd name="T0" fmla="*/ 2147483646 w 1074"/>
              <a:gd name="T1" fmla="*/ 0 h 3130"/>
              <a:gd name="T2" fmla="*/ 0 w 1074"/>
              <a:gd name="T3" fmla="*/ 2147483646 h 3130"/>
              <a:gd name="T4" fmla="*/ 0 w 1074"/>
              <a:gd name="T5" fmla="*/ 2147483646 h 3130"/>
              <a:gd name="T6" fmla="*/ 0 60000 65536"/>
              <a:gd name="T7" fmla="*/ 0 60000 65536"/>
              <a:gd name="T8" fmla="*/ 0 60000 65536"/>
            </a:gdLst>
            <a:ahLst/>
            <a:cxnLst>
              <a:cxn ang="T6">
                <a:pos x="T0" y="T1"/>
              </a:cxn>
              <a:cxn ang="T7">
                <a:pos x="T2" y="T3"/>
              </a:cxn>
              <a:cxn ang="T8">
                <a:pos x="T4" y="T5"/>
              </a:cxn>
            </a:cxnLst>
            <a:rect l="0" t="0" r="r" b="b"/>
            <a:pathLst>
              <a:path w="1074" h="3130">
                <a:moveTo>
                  <a:pt x="1074" y="0"/>
                </a:moveTo>
                <a:lnTo>
                  <a:pt x="0" y="2"/>
                </a:lnTo>
                <a:lnTo>
                  <a:pt x="0" y="3130"/>
                </a:lnTo>
              </a:path>
            </a:pathLst>
          </a:custGeom>
          <a:noFill/>
          <a:ln w="76200" cmpd="sng">
            <a:pattFill prst="dkDnDiag">
              <a:fgClr>
                <a:srgbClr val="C1EAFF"/>
              </a:fgClr>
              <a:bgClr>
                <a:srgbClr val="FFFFFF"/>
              </a:bgClr>
            </a:patt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pic>
        <p:nvPicPr>
          <p:cNvPr id="1033"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38138" y="622300"/>
            <a:ext cx="5118100"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dk2" tx1="lt1" bg2="dk1" tx2="lt2" accent1="accent1" accent2="accent2" accent3="accent3" accent4="accent4" accent5="accent5" accent6="accent6" hlink="hlink" folHlink="folHlink"/>
  <p:sldLayoutIdLst>
    <p:sldLayoutId id="2147483697"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charset="0"/>
        </a:defRPr>
      </a:lvl2pPr>
      <a:lvl3pPr algn="ctr" rtl="0" eaLnBrk="0" fontAlgn="base" hangingPunct="0">
        <a:spcBef>
          <a:spcPct val="0"/>
        </a:spcBef>
        <a:spcAft>
          <a:spcPct val="0"/>
        </a:spcAft>
        <a:defRPr sz="3200">
          <a:solidFill>
            <a:schemeClr val="tx2"/>
          </a:solidFill>
          <a:latin typeface="Arial" charset="0"/>
        </a:defRPr>
      </a:lvl3pPr>
      <a:lvl4pPr algn="ctr" rtl="0" eaLnBrk="0" fontAlgn="base" hangingPunct="0">
        <a:spcBef>
          <a:spcPct val="0"/>
        </a:spcBef>
        <a:spcAft>
          <a:spcPct val="0"/>
        </a:spcAft>
        <a:defRPr sz="3200">
          <a:solidFill>
            <a:schemeClr val="tx2"/>
          </a:solidFill>
          <a:latin typeface="Arial" charset="0"/>
        </a:defRPr>
      </a:lvl4pPr>
      <a:lvl5pPr algn="ctr" rtl="0" eaLnBrk="0" fontAlgn="base" hangingPunct="0">
        <a:spcBef>
          <a:spcPct val="0"/>
        </a:spcBef>
        <a:spcAft>
          <a:spcPct val="0"/>
        </a:spcAft>
        <a:defRPr sz="3200">
          <a:solidFill>
            <a:schemeClr val="tx2"/>
          </a:solidFill>
          <a:latin typeface="Arial" charset="0"/>
        </a:defRPr>
      </a:lvl5pPr>
      <a:lvl6pPr marL="457200" algn="ctr" rtl="0" fontAlgn="base">
        <a:spcBef>
          <a:spcPct val="0"/>
        </a:spcBef>
        <a:spcAft>
          <a:spcPct val="0"/>
        </a:spcAft>
        <a:defRPr sz="3200">
          <a:solidFill>
            <a:schemeClr val="tx2"/>
          </a:solidFill>
          <a:latin typeface="Arial" charset="0"/>
        </a:defRPr>
      </a:lvl6pPr>
      <a:lvl7pPr marL="914400" algn="ctr" rtl="0" fontAlgn="base">
        <a:spcBef>
          <a:spcPct val="0"/>
        </a:spcBef>
        <a:spcAft>
          <a:spcPct val="0"/>
        </a:spcAft>
        <a:defRPr sz="3200">
          <a:solidFill>
            <a:schemeClr val="tx2"/>
          </a:solidFill>
          <a:latin typeface="Arial" charset="0"/>
        </a:defRPr>
      </a:lvl7pPr>
      <a:lvl8pPr marL="1371600" algn="ctr" rtl="0" fontAlgn="base">
        <a:spcBef>
          <a:spcPct val="0"/>
        </a:spcBef>
        <a:spcAft>
          <a:spcPct val="0"/>
        </a:spcAft>
        <a:defRPr sz="3200">
          <a:solidFill>
            <a:schemeClr val="tx2"/>
          </a:solidFill>
          <a:latin typeface="Arial" charset="0"/>
        </a:defRPr>
      </a:lvl8pPr>
      <a:lvl9pPr marL="1828800" algn="ctr" rtl="0" fontAlgn="base">
        <a:spcBef>
          <a:spcPct val="0"/>
        </a:spcBef>
        <a:spcAft>
          <a:spcPct val="0"/>
        </a:spcAft>
        <a:defRPr sz="3200">
          <a:solidFill>
            <a:schemeClr val="tx2"/>
          </a:solidFill>
          <a:latin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031"/>
          <p:cNvSpPr txBox="1">
            <a:spLocks noChangeArrowheads="1"/>
          </p:cNvSpPr>
          <p:nvPr/>
        </p:nvSpPr>
        <p:spPr bwMode="auto">
          <a:xfrm>
            <a:off x="758825" y="530225"/>
            <a:ext cx="7771221" cy="3170099"/>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ru-RU" altLang="ru-RU" sz="4000" b="1" dirty="0" smtClean="0">
                <a:solidFill>
                  <a:srgbClr val="000000"/>
                </a:solidFill>
                <a:latin typeface="Calibri" panose="020F0502020204030204" pitchFamily="34" charset="0"/>
                <a:cs typeface="Calibri" panose="020F0502020204030204" pitchFamily="34" charset="0"/>
              </a:rPr>
              <a:t>Представление подхода </a:t>
            </a:r>
            <a:r>
              <a:rPr lang="ru-RU" altLang="ru-RU" sz="4000" b="1" dirty="0">
                <a:solidFill>
                  <a:srgbClr val="000000"/>
                </a:solidFill>
                <a:latin typeface="Calibri" panose="020F0502020204030204" pitchFamily="34" charset="0"/>
                <a:cs typeface="Calibri" panose="020F0502020204030204" pitchFamily="34" charset="0"/>
              </a:rPr>
              <a:t>к назначению </a:t>
            </a:r>
            <a:r>
              <a:rPr lang="ru-RU" altLang="ru-RU" sz="4000" b="1" dirty="0" err="1">
                <a:solidFill>
                  <a:srgbClr val="000000"/>
                </a:solidFill>
                <a:latin typeface="Calibri" panose="020F0502020204030204" pitchFamily="34" charset="0"/>
                <a:cs typeface="Calibri" panose="020F0502020204030204" pitchFamily="34" charset="0"/>
              </a:rPr>
              <a:t>межповерочных</a:t>
            </a:r>
            <a:r>
              <a:rPr lang="ru-RU" altLang="ru-RU" sz="4000" b="1" dirty="0">
                <a:solidFill>
                  <a:srgbClr val="000000"/>
                </a:solidFill>
                <a:latin typeface="Calibri" panose="020F0502020204030204" pitchFamily="34" charset="0"/>
                <a:cs typeface="Calibri" panose="020F0502020204030204" pitchFamily="34" charset="0"/>
              </a:rPr>
              <a:t> </a:t>
            </a:r>
            <a:r>
              <a:rPr lang="ru-RU" altLang="ru-RU" sz="4000" b="1" dirty="0" smtClean="0">
                <a:solidFill>
                  <a:srgbClr val="000000"/>
                </a:solidFill>
                <a:latin typeface="Calibri" panose="020F0502020204030204" pitchFamily="34" charset="0"/>
                <a:cs typeface="Calibri" panose="020F0502020204030204" pitchFamily="34" charset="0"/>
              </a:rPr>
              <a:t>интервалов, разрабатываемого в Республике Беларусь  </a:t>
            </a:r>
            <a:r>
              <a:rPr lang="en-US" altLang="ru-RU" sz="4000" b="1" dirty="0" smtClean="0">
                <a:solidFill>
                  <a:srgbClr val="000000"/>
                </a:solidFill>
                <a:latin typeface="Calibri" panose="020F0502020204030204" pitchFamily="34" charset="0"/>
                <a:cs typeface="Calibri" panose="020F0502020204030204" pitchFamily="34" charset="0"/>
              </a:rPr>
              <a:t/>
            </a:r>
            <a:br>
              <a:rPr lang="en-US" altLang="ru-RU" sz="4000" b="1" dirty="0" smtClean="0">
                <a:solidFill>
                  <a:srgbClr val="000000"/>
                </a:solidFill>
                <a:latin typeface="Calibri" panose="020F0502020204030204" pitchFamily="34" charset="0"/>
                <a:cs typeface="Calibri" panose="020F0502020204030204" pitchFamily="34" charset="0"/>
              </a:rPr>
            </a:br>
            <a:r>
              <a:rPr lang="ru-RU" altLang="ru-RU" sz="4000" b="1" dirty="0" smtClean="0">
                <a:solidFill>
                  <a:srgbClr val="000000"/>
                </a:solidFill>
                <a:latin typeface="Calibri" panose="020F0502020204030204" pitchFamily="34" charset="0"/>
                <a:cs typeface="Calibri" panose="020F0502020204030204" pitchFamily="34" charset="0"/>
              </a:rPr>
              <a:t>(тема КООМЕТ 716/</a:t>
            </a:r>
            <a:r>
              <a:rPr lang="en-US" altLang="ru-RU" sz="4000" b="1" dirty="0" smtClean="0">
                <a:solidFill>
                  <a:srgbClr val="000000"/>
                </a:solidFill>
                <a:latin typeface="Calibri" panose="020F0502020204030204" pitchFamily="34" charset="0"/>
                <a:cs typeface="Calibri" panose="020F0502020204030204" pitchFamily="34" charset="0"/>
              </a:rPr>
              <a:t>BY/17)</a:t>
            </a:r>
            <a:r>
              <a:rPr lang="ru-RU" sz="3200" b="1" dirty="0" smtClean="0">
                <a:solidFill>
                  <a:srgbClr val="000000"/>
                </a:solidFill>
              </a:rPr>
              <a:t> </a:t>
            </a:r>
            <a:endParaRPr lang="ru-RU" altLang="ru-RU" sz="4800" b="1" dirty="0">
              <a:solidFill>
                <a:srgbClr val="000000"/>
              </a:solidFill>
              <a:latin typeface="Calibri" panose="020F0502020204030204" pitchFamily="34" charset="0"/>
              <a:cs typeface="Calibri" panose="020F0502020204030204" pitchFamily="34" charset="0"/>
            </a:endParaRPr>
          </a:p>
        </p:txBody>
      </p:sp>
      <p:sp>
        <p:nvSpPr>
          <p:cNvPr id="3075" name="Text Box 1032"/>
          <p:cNvSpPr txBox="1">
            <a:spLocks noChangeArrowheads="1"/>
          </p:cNvSpPr>
          <p:nvPr/>
        </p:nvSpPr>
        <p:spPr bwMode="auto">
          <a:xfrm>
            <a:off x="2268538" y="4381500"/>
            <a:ext cx="6367462" cy="1508105"/>
          </a:xfrm>
          <a:prstGeom prst="rect">
            <a:avLst/>
          </a:prstGeom>
          <a:solidFill>
            <a:schemeClr val="tx1">
              <a:alpha val="6117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ru-RU" altLang="ru-RU" sz="2000" b="1" dirty="0">
                <a:solidFill>
                  <a:srgbClr val="000000"/>
                </a:solidFill>
                <a:latin typeface="Calibri" panose="020F0502020204030204" pitchFamily="34" charset="0"/>
                <a:cs typeface="Calibri" panose="020F0502020204030204" pitchFamily="34" charset="0"/>
              </a:rPr>
              <a:t>Шабанов Максим Валентинович</a:t>
            </a:r>
          </a:p>
          <a:p>
            <a:pPr eaLnBrk="1" hangingPunct="1"/>
            <a:endParaRPr lang="ru-RU" altLang="ru-RU" sz="1800" b="1" dirty="0">
              <a:solidFill>
                <a:srgbClr val="000000"/>
              </a:solidFill>
              <a:latin typeface="Calibri" panose="020F0502020204030204" pitchFamily="34" charset="0"/>
              <a:cs typeface="Calibri" panose="020F0502020204030204" pitchFamily="34" charset="0"/>
            </a:endParaRPr>
          </a:p>
          <a:p>
            <a:pPr eaLnBrk="1" hangingPunct="1"/>
            <a:r>
              <a:rPr lang="ru-RU" altLang="ru-RU" sz="1800" b="1" dirty="0" smtClean="0">
                <a:solidFill>
                  <a:srgbClr val="000000"/>
                </a:solidFill>
                <a:latin typeface="Calibri" panose="020F0502020204030204" pitchFamily="34" charset="0"/>
                <a:cs typeface="Calibri" panose="020F0502020204030204" pitchFamily="34" charset="0"/>
              </a:rPr>
              <a:t>Председатель ПК2.2 КООМЕТ</a:t>
            </a:r>
          </a:p>
          <a:p>
            <a:pPr eaLnBrk="1" hangingPunct="1"/>
            <a:r>
              <a:rPr lang="ru-RU" altLang="ru-RU" sz="1800" b="1" dirty="0" smtClean="0">
                <a:solidFill>
                  <a:srgbClr val="000000"/>
                </a:solidFill>
                <a:latin typeface="Calibri" panose="020F0502020204030204" pitchFamily="34" charset="0"/>
                <a:cs typeface="Calibri" panose="020F0502020204030204" pitchFamily="34" charset="0"/>
              </a:rPr>
              <a:t>Начальник </a:t>
            </a:r>
            <a:r>
              <a:rPr lang="ru-RU" altLang="ru-RU" sz="1800" b="1" dirty="0">
                <a:solidFill>
                  <a:srgbClr val="000000"/>
                </a:solidFill>
                <a:latin typeface="Calibri" panose="020F0502020204030204" pitchFamily="34" charset="0"/>
                <a:cs typeface="Calibri" panose="020F0502020204030204" pitchFamily="34" charset="0"/>
              </a:rPr>
              <a:t>отдела законодательной и теоретической метрологии - </a:t>
            </a:r>
            <a:r>
              <a:rPr lang="ru-RU" altLang="ru-RU" sz="1800" b="1" dirty="0" err="1">
                <a:solidFill>
                  <a:srgbClr val="000000"/>
                </a:solidFill>
                <a:latin typeface="Calibri" panose="020F0502020204030204" pitchFamily="34" charset="0"/>
                <a:cs typeface="Calibri" panose="020F0502020204030204" pitchFamily="34" charset="0"/>
              </a:rPr>
              <a:t>БелГИМ</a:t>
            </a:r>
            <a:endParaRPr lang="ru-RU" altLang="ru-RU" sz="1800" b="1" dirty="0">
              <a:solidFill>
                <a:srgbClr val="000000"/>
              </a:solidFill>
              <a:latin typeface="Calibri" panose="020F0502020204030204" pitchFamily="34" charset="0"/>
              <a:cs typeface="Calibri" panose="020F0502020204030204" pitchFamily="34" charset="0"/>
            </a:endParaRPr>
          </a:p>
        </p:txBody>
      </p:sp>
      <p:sp>
        <p:nvSpPr>
          <p:cNvPr id="3076" name="Rectangle 1033"/>
          <p:cNvSpPr>
            <a:spLocks noChangeArrowheads="1"/>
          </p:cNvSpPr>
          <p:nvPr/>
        </p:nvSpPr>
        <p:spPr bwMode="auto">
          <a:xfrm>
            <a:off x="158750" y="158750"/>
            <a:ext cx="8812213" cy="6507163"/>
          </a:xfrm>
          <a:prstGeom prst="rect">
            <a:avLst/>
          </a:prstGeom>
          <a:noFill/>
          <a:ln w="38100" algn="ctr">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ru-RU" altLang="ru-RU"/>
          </a:p>
        </p:txBody>
      </p:sp>
      <p:pic>
        <p:nvPicPr>
          <p:cNvPr id="2" name="Рисунок 1"/>
          <p:cNvPicPr>
            <a:picLocks noChangeAspect="1"/>
          </p:cNvPicPr>
          <p:nvPr/>
        </p:nvPicPr>
        <p:blipFill>
          <a:blip r:embed="rId2"/>
          <a:stretch>
            <a:fillRect/>
          </a:stretch>
        </p:blipFill>
        <p:spPr>
          <a:xfrm>
            <a:off x="7409944" y="357024"/>
            <a:ext cx="1438781" cy="64013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Объект 7"/>
              <p:cNvSpPr txBox="1">
                <a:spLocks/>
              </p:cNvSpPr>
              <p:nvPr/>
            </p:nvSpPr>
            <p:spPr bwMode="auto">
              <a:xfrm>
                <a:off x="169940" y="2124255"/>
                <a:ext cx="3960440" cy="204932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Calibri" pitchFamily="34" charset="0"/>
                    <a:ea typeface="SimSun" panose="02010600030101010101"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Calibri" pitchFamily="34" charset="0"/>
                    <a:ea typeface="SimSun" panose="02010600030101010101"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SimSun" panose="02010600030101010101"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itchFamily="34" charset="0"/>
                    <a:ea typeface="SimSun" panose="02010600030101010101"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ea typeface="宋体"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ea typeface="宋体"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ea typeface="宋体"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Calibri" pitchFamily="34" charset="0"/>
                    <a:ea typeface="宋体" charset="-122"/>
                  </a:defRPr>
                </a:lvl9pPr>
              </a:lstStyle>
              <a:p>
                <a:pPr/>
                <a14:m>
                  <m:oMathPara xmlns:m="http://schemas.openxmlformats.org/officeDocument/2006/math">
                    <m:oMathParaPr>
                      <m:jc m:val="centerGroup"/>
                    </m:oMathParaPr>
                    <m:oMath xmlns:m="http://schemas.openxmlformats.org/officeDocument/2006/math">
                      <m:sSub>
                        <m:sSubPr>
                          <m:ctrlPr>
                            <a:rPr lang="ru-RU" sz="3400" i="1" kern="0" smtClean="0">
                              <a:solidFill>
                                <a:schemeClr val="accent4">
                                  <a:lumMod val="10000"/>
                                </a:schemeClr>
                              </a:solidFill>
                              <a:latin typeface="Cambria Math" panose="02040503050406030204" pitchFamily="18" charset="0"/>
                            </a:rPr>
                          </m:ctrlPr>
                        </m:sSubPr>
                        <m:e>
                          <m:r>
                            <a:rPr lang="ru-RU" sz="3400" i="1" kern="0">
                              <a:solidFill>
                                <a:schemeClr val="accent4">
                                  <a:lumMod val="10000"/>
                                </a:schemeClr>
                              </a:solidFill>
                              <a:latin typeface="Cambria Math" panose="02040503050406030204" pitchFamily="18" charset="0"/>
                            </a:rPr>
                            <m:t>𝑇</m:t>
                          </m:r>
                        </m:e>
                        <m:sub>
                          <m:r>
                            <a:rPr lang="ru-RU" sz="3400" i="1" kern="0">
                              <a:solidFill>
                                <a:schemeClr val="accent4">
                                  <a:lumMod val="10000"/>
                                </a:schemeClr>
                              </a:solidFill>
                              <a:latin typeface="Cambria Math" panose="02040503050406030204" pitchFamily="18" charset="0"/>
                            </a:rPr>
                            <m:t>1</m:t>
                          </m:r>
                        </m:sub>
                      </m:sSub>
                      <m:r>
                        <a:rPr lang="ru-RU" sz="3400" i="1" kern="0">
                          <a:solidFill>
                            <a:schemeClr val="accent4">
                              <a:lumMod val="10000"/>
                            </a:schemeClr>
                          </a:solidFill>
                          <a:latin typeface="Cambria Math" panose="02040503050406030204" pitchFamily="18" charset="0"/>
                        </a:rPr>
                        <m:t>=</m:t>
                      </m:r>
                      <m:r>
                        <a:rPr lang="ru-RU" sz="3400" i="1" kern="0">
                          <a:solidFill>
                            <a:schemeClr val="accent4">
                              <a:lumMod val="10000"/>
                            </a:schemeClr>
                          </a:solidFill>
                          <a:latin typeface="Cambria Math" panose="02040503050406030204" pitchFamily="18" charset="0"/>
                        </a:rPr>
                        <m:t>𝑡</m:t>
                      </m:r>
                      <m:f>
                        <m:fPr>
                          <m:ctrlPr>
                            <a:rPr lang="ru-RU" sz="3400" i="1" kern="0">
                              <a:solidFill>
                                <a:schemeClr val="accent4">
                                  <a:lumMod val="10000"/>
                                </a:schemeClr>
                              </a:solidFill>
                              <a:latin typeface="Cambria Math" panose="02040503050406030204" pitchFamily="18" charset="0"/>
                            </a:rPr>
                          </m:ctrlPr>
                        </m:fPr>
                        <m:num>
                          <m:r>
                            <m:rPr>
                              <m:sty m:val="p"/>
                            </m:rPr>
                            <a:rPr lang="ru-RU" sz="3400" kern="0">
                              <a:solidFill>
                                <a:schemeClr val="accent4">
                                  <a:lumMod val="10000"/>
                                </a:schemeClr>
                              </a:solidFill>
                              <a:latin typeface="Cambria Math" panose="02040503050406030204" pitchFamily="18" charset="0"/>
                            </a:rPr>
                            <m:t>ln</m:t>
                          </m:r>
                          <m:r>
                            <a:rPr lang="ru-RU" sz="3400" i="1" kern="0">
                              <a:solidFill>
                                <a:schemeClr val="accent4">
                                  <a:lumMod val="10000"/>
                                </a:schemeClr>
                              </a:solidFill>
                              <a:latin typeface="Cambria Math" panose="02040503050406030204" pitchFamily="18" charset="0"/>
                            </a:rPr>
                            <m:t>(</m:t>
                          </m:r>
                          <m:f>
                            <m:fPr>
                              <m:ctrlPr>
                                <a:rPr lang="ru-RU" sz="3400" i="1" kern="0">
                                  <a:solidFill>
                                    <a:schemeClr val="accent4">
                                      <a:lumMod val="10000"/>
                                    </a:schemeClr>
                                  </a:solidFill>
                                  <a:latin typeface="Cambria Math" panose="02040503050406030204" pitchFamily="18" charset="0"/>
                                </a:rPr>
                              </m:ctrlPr>
                            </m:fPr>
                            <m:num>
                              <m:sSub>
                                <m:sSubPr>
                                  <m:ctrlPr>
                                    <a:rPr lang="ru-RU" sz="3400" i="1" kern="0">
                                      <a:solidFill>
                                        <a:schemeClr val="accent4">
                                          <a:lumMod val="10000"/>
                                        </a:schemeClr>
                                      </a:solidFill>
                                      <a:latin typeface="Cambria Math" panose="02040503050406030204" pitchFamily="18" charset="0"/>
                                    </a:rPr>
                                  </m:ctrlPr>
                                </m:sSubPr>
                                <m:e>
                                  <m:r>
                                    <a:rPr lang="ru-RU" sz="3400" i="1" kern="0">
                                      <a:solidFill>
                                        <a:schemeClr val="accent4">
                                          <a:lumMod val="10000"/>
                                        </a:schemeClr>
                                      </a:solidFill>
                                      <a:latin typeface="Cambria Math" panose="02040503050406030204" pitchFamily="18" charset="0"/>
                                    </a:rPr>
                                    <m:t>∆</m:t>
                                  </m:r>
                                </m:e>
                                <m:sub>
                                  <m:r>
                                    <a:rPr lang="ru-RU" sz="3400" i="1" kern="0">
                                      <a:solidFill>
                                        <a:schemeClr val="accent4">
                                          <a:lumMod val="10000"/>
                                        </a:schemeClr>
                                      </a:solidFill>
                                      <a:latin typeface="Cambria Math" panose="02040503050406030204" pitchFamily="18" charset="0"/>
                                    </a:rPr>
                                    <m:t>Э</m:t>
                                  </m:r>
                                </m:sub>
                              </m:sSub>
                            </m:num>
                            <m:den>
                              <m:sSub>
                                <m:sSubPr>
                                  <m:ctrlPr>
                                    <a:rPr lang="ru-RU" sz="3400" i="1" kern="0">
                                      <a:solidFill>
                                        <a:schemeClr val="accent4">
                                          <a:lumMod val="10000"/>
                                        </a:schemeClr>
                                      </a:solidFill>
                                      <a:latin typeface="Cambria Math" panose="02040503050406030204" pitchFamily="18" charset="0"/>
                                    </a:rPr>
                                  </m:ctrlPr>
                                </m:sSubPr>
                                <m:e>
                                  <m:r>
                                    <m:rPr>
                                      <m:sty m:val="p"/>
                                    </m:rPr>
                                    <a:rPr lang="ru-RU" sz="3400" kern="0">
                                      <a:solidFill>
                                        <a:schemeClr val="accent4">
                                          <a:lumMod val="10000"/>
                                        </a:schemeClr>
                                      </a:solidFill>
                                      <a:latin typeface="Cambria Math" panose="02040503050406030204" pitchFamily="18" charset="0"/>
                                    </a:rPr>
                                    <m:t>λ</m:t>
                                  </m:r>
                                  <m:r>
                                    <a:rPr lang="ru-RU" sz="3400" kern="0">
                                      <a:solidFill>
                                        <a:schemeClr val="accent4">
                                          <a:lumMod val="10000"/>
                                        </a:schemeClr>
                                      </a:solidFill>
                                      <a:latin typeface="Cambria Math" panose="02040503050406030204" pitchFamily="18" charset="0"/>
                                    </a:rPr>
                                    <m:t> </m:t>
                                  </m:r>
                                </m:e>
                                <m:sub>
                                  <m:r>
                                    <a:rPr lang="ru-RU" sz="3400" i="1" kern="0">
                                      <a:solidFill>
                                        <a:schemeClr val="accent4">
                                          <a:lumMod val="10000"/>
                                        </a:schemeClr>
                                      </a:solidFill>
                                      <a:latin typeface="Cambria Math" panose="02040503050406030204" pitchFamily="18" charset="0"/>
                                    </a:rPr>
                                    <m:t>𝑃</m:t>
                                  </m:r>
                                </m:sub>
                              </m:sSub>
                              <m:sSub>
                                <m:sSubPr>
                                  <m:ctrlPr>
                                    <a:rPr lang="ru-RU" sz="3400" i="1" kern="0">
                                      <a:solidFill>
                                        <a:schemeClr val="accent4">
                                          <a:lumMod val="10000"/>
                                        </a:schemeClr>
                                      </a:solidFill>
                                      <a:latin typeface="Cambria Math" panose="02040503050406030204" pitchFamily="18" charset="0"/>
                                    </a:rPr>
                                  </m:ctrlPr>
                                </m:sSubPr>
                                <m:e>
                                  <m:r>
                                    <a:rPr lang="ru-RU" sz="3400" i="1" kern="0">
                                      <a:solidFill>
                                        <a:schemeClr val="accent4">
                                          <a:lumMod val="10000"/>
                                        </a:schemeClr>
                                      </a:solidFill>
                                      <a:latin typeface="Cambria Math" panose="02040503050406030204" pitchFamily="18" charset="0"/>
                                    </a:rPr>
                                    <m:t>𝜎</m:t>
                                  </m:r>
                                </m:e>
                                <m:sub>
                                  <m:r>
                                    <a:rPr lang="ru-RU" sz="3400" i="1" kern="0">
                                      <a:solidFill>
                                        <a:schemeClr val="accent4">
                                          <a:lumMod val="10000"/>
                                        </a:schemeClr>
                                      </a:solidFill>
                                      <a:latin typeface="Cambria Math" panose="02040503050406030204" pitchFamily="18" charset="0"/>
                                    </a:rPr>
                                    <m:t>0</m:t>
                                  </m:r>
                                </m:sub>
                              </m:sSub>
                            </m:den>
                          </m:f>
                          <m:r>
                            <a:rPr lang="ru-RU" sz="3400" i="1" kern="0">
                              <a:solidFill>
                                <a:schemeClr val="accent4">
                                  <a:lumMod val="10000"/>
                                </a:schemeClr>
                              </a:solidFill>
                              <a:latin typeface="Cambria Math" panose="02040503050406030204" pitchFamily="18" charset="0"/>
                            </a:rPr>
                            <m:t>)</m:t>
                          </m:r>
                        </m:num>
                        <m:den>
                          <m:r>
                            <m:rPr>
                              <m:sty m:val="p"/>
                            </m:rPr>
                            <a:rPr lang="ru-RU" sz="3400" kern="0">
                              <a:solidFill>
                                <a:schemeClr val="accent4">
                                  <a:lumMod val="10000"/>
                                </a:schemeClr>
                              </a:solidFill>
                              <a:latin typeface="Cambria Math" panose="02040503050406030204" pitchFamily="18" charset="0"/>
                            </a:rPr>
                            <m:t>ln</m:t>
                          </m:r>
                          <m:r>
                            <a:rPr lang="ru-RU" sz="3400" i="1" kern="0">
                              <a:solidFill>
                                <a:schemeClr val="accent4">
                                  <a:lumMod val="10000"/>
                                </a:schemeClr>
                              </a:solidFill>
                              <a:latin typeface="Cambria Math" panose="02040503050406030204" pitchFamily="18" charset="0"/>
                            </a:rPr>
                            <m:t>(</m:t>
                          </m:r>
                          <m:f>
                            <m:fPr>
                              <m:ctrlPr>
                                <a:rPr lang="ru-RU" sz="3400" i="1" kern="0">
                                  <a:solidFill>
                                    <a:schemeClr val="accent4">
                                      <a:lumMod val="10000"/>
                                    </a:schemeClr>
                                  </a:solidFill>
                                  <a:latin typeface="Cambria Math" panose="02040503050406030204" pitchFamily="18" charset="0"/>
                                </a:rPr>
                              </m:ctrlPr>
                            </m:fPr>
                            <m:num>
                              <m:r>
                                <a:rPr lang="ru-RU" sz="3400" i="1" kern="0">
                                  <a:solidFill>
                                    <a:schemeClr val="accent4">
                                      <a:lumMod val="10000"/>
                                    </a:schemeClr>
                                  </a:solidFill>
                                  <a:latin typeface="Cambria Math" panose="02040503050406030204" pitchFamily="18" charset="0"/>
                                </a:rPr>
                                <m:t>∆</m:t>
                              </m:r>
                            </m:num>
                            <m:den>
                              <m:sSub>
                                <m:sSubPr>
                                  <m:ctrlPr>
                                    <a:rPr lang="ru-RU" sz="3400" i="1" kern="0">
                                      <a:solidFill>
                                        <a:schemeClr val="accent4">
                                          <a:lumMod val="10000"/>
                                        </a:schemeClr>
                                      </a:solidFill>
                                      <a:latin typeface="Cambria Math" panose="02040503050406030204" pitchFamily="18" charset="0"/>
                                    </a:rPr>
                                  </m:ctrlPr>
                                </m:sSubPr>
                                <m:e>
                                  <m:r>
                                    <m:rPr>
                                      <m:sty m:val="p"/>
                                    </m:rPr>
                                    <a:rPr lang="ru-RU" sz="3400" kern="0">
                                      <a:solidFill>
                                        <a:schemeClr val="accent4">
                                          <a:lumMod val="10000"/>
                                        </a:schemeClr>
                                      </a:solidFill>
                                      <a:latin typeface="Cambria Math" panose="02040503050406030204" pitchFamily="18" charset="0"/>
                                    </a:rPr>
                                    <m:t>λ</m:t>
                                  </m:r>
                                  <m:r>
                                    <a:rPr lang="ru-RU" sz="3400" kern="0">
                                      <a:solidFill>
                                        <a:schemeClr val="accent4">
                                          <a:lumMod val="10000"/>
                                        </a:schemeClr>
                                      </a:solidFill>
                                      <a:latin typeface="Cambria Math" panose="02040503050406030204" pitchFamily="18" charset="0"/>
                                    </a:rPr>
                                    <m:t> </m:t>
                                  </m:r>
                                </m:e>
                                <m:sub>
                                  <m:r>
                                    <a:rPr lang="ru-RU" sz="3400" i="1" kern="0">
                                      <a:solidFill>
                                        <a:schemeClr val="accent4">
                                          <a:lumMod val="10000"/>
                                        </a:schemeClr>
                                      </a:solidFill>
                                      <a:latin typeface="Cambria Math" panose="02040503050406030204" pitchFamily="18" charset="0"/>
                                    </a:rPr>
                                    <m:t>𝑃</m:t>
                                  </m:r>
                                  <m:r>
                                    <a:rPr lang="ru-RU" sz="3400" i="1" kern="0">
                                      <a:solidFill>
                                        <a:schemeClr val="accent4">
                                          <a:lumMod val="10000"/>
                                        </a:schemeClr>
                                      </a:solidFill>
                                      <a:latin typeface="Cambria Math" panose="02040503050406030204" pitchFamily="18" charset="0"/>
                                    </a:rPr>
                                    <m:t>(</m:t>
                                  </m:r>
                                  <m:r>
                                    <a:rPr lang="ru-RU" sz="3400" i="1" kern="0">
                                      <a:solidFill>
                                        <a:schemeClr val="accent4">
                                          <a:lumMod val="10000"/>
                                        </a:schemeClr>
                                      </a:solidFill>
                                      <a:latin typeface="Cambria Math" panose="02040503050406030204" pitchFamily="18" charset="0"/>
                                    </a:rPr>
                                    <m:t>𝑡</m:t>
                                  </m:r>
                                  <m:r>
                                    <a:rPr lang="ru-RU" sz="3400" i="1" kern="0">
                                      <a:solidFill>
                                        <a:schemeClr val="accent4">
                                          <a:lumMod val="10000"/>
                                        </a:schemeClr>
                                      </a:solidFill>
                                      <a:latin typeface="Cambria Math" panose="02040503050406030204" pitchFamily="18" charset="0"/>
                                    </a:rPr>
                                    <m:t>)</m:t>
                                  </m:r>
                                </m:sub>
                              </m:sSub>
                              <m:sSub>
                                <m:sSubPr>
                                  <m:ctrlPr>
                                    <a:rPr lang="ru-RU" sz="3400" i="1" kern="0">
                                      <a:solidFill>
                                        <a:schemeClr val="accent4">
                                          <a:lumMod val="10000"/>
                                        </a:schemeClr>
                                      </a:solidFill>
                                      <a:latin typeface="Cambria Math" panose="02040503050406030204" pitchFamily="18" charset="0"/>
                                    </a:rPr>
                                  </m:ctrlPr>
                                </m:sSubPr>
                                <m:e>
                                  <m:r>
                                    <a:rPr lang="ru-RU" sz="3400" i="1" kern="0">
                                      <a:solidFill>
                                        <a:schemeClr val="accent4">
                                          <a:lumMod val="10000"/>
                                        </a:schemeClr>
                                      </a:solidFill>
                                      <a:latin typeface="Cambria Math" panose="02040503050406030204" pitchFamily="18" charset="0"/>
                                    </a:rPr>
                                    <m:t>𝜎</m:t>
                                  </m:r>
                                </m:e>
                                <m:sub>
                                  <m:r>
                                    <a:rPr lang="ru-RU" sz="3400" i="1" kern="0">
                                      <a:solidFill>
                                        <a:schemeClr val="accent4">
                                          <a:lumMod val="10000"/>
                                        </a:schemeClr>
                                      </a:solidFill>
                                      <a:latin typeface="Cambria Math" panose="02040503050406030204" pitchFamily="18" charset="0"/>
                                    </a:rPr>
                                    <m:t>0</m:t>
                                  </m:r>
                                </m:sub>
                              </m:sSub>
                            </m:den>
                          </m:f>
                          <m:r>
                            <a:rPr lang="ru-RU" sz="3400" i="1" kern="0">
                              <a:solidFill>
                                <a:schemeClr val="accent4">
                                  <a:lumMod val="10000"/>
                                </a:schemeClr>
                              </a:solidFill>
                              <a:latin typeface="Cambria Math" panose="02040503050406030204" pitchFamily="18" charset="0"/>
                            </a:rPr>
                            <m:t>)</m:t>
                          </m:r>
                        </m:den>
                      </m:f>
                      <m:r>
                        <a:rPr lang="ru-RU" sz="3400" kern="0" smtClean="0">
                          <a:solidFill>
                            <a:schemeClr val="accent4">
                              <a:lumMod val="10000"/>
                            </a:schemeClr>
                          </a:solidFill>
                          <a:latin typeface="Cambria Math" panose="02040503050406030204" pitchFamily="18" charset="0"/>
                        </a:rPr>
                        <m:t>,</m:t>
                      </m:r>
                    </m:oMath>
                  </m:oMathPara>
                </a14:m>
                <a:endParaRPr lang="ru-RU" sz="3400" kern="0" dirty="0">
                  <a:solidFill>
                    <a:schemeClr val="accent4">
                      <a:lumMod val="10000"/>
                    </a:schemeClr>
                  </a:solidFill>
                  <a:latin typeface="Arial" panose="020B0604020202020204" pitchFamily="34" charset="0"/>
                  <a:cs typeface="Arial" panose="020B0604020202020204" pitchFamily="34" charset="0"/>
                </a:endParaRPr>
              </a:p>
            </p:txBody>
          </p:sp>
        </mc:Choice>
        <mc:Fallback xmlns="">
          <p:sp>
            <p:nvSpPr>
              <p:cNvPr id="5" name="Объект 7"/>
              <p:cNvSpPr txBox="1">
                <a:spLocks noRot="1" noChangeAspect="1" noMove="1" noResize="1" noEditPoints="1" noAdjustHandles="1" noChangeArrowheads="1" noChangeShapeType="1" noTextEdit="1"/>
              </p:cNvSpPr>
              <p:nvPr/>
            </p:nvSpPr>
            <p:spPr bwMode="auto">
              <a:xfrm>
                <a:off x="169940" y="2124255"/>
                <a:ext cx="3960440" cy="2049323"/>
              </a:xfrm>
              <a:prstGeom prst="rect">
                <a:avLst/>
              </a:prstGeom>
              <a:blipFill>
                <a:blip r:embed="rId2"/>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322216" y="1660178"/>
                <a:ext cx="8821783" cy="338554"/>
              </a:xfrm>
              <a:prstGeom prst="rect">
                <a:avLst/>
              </a:prstGeom>
              <a:noFill/>
            </p:spPr>
            <p:txBody>
              <a:bodyPr wrap="square" rtlCol="0">
                <a:spAutoFit/>
              </a:bodyPr>
              <a:lstStyle/>
              <a:p>
                <a:pPr eaLnBrk="1" hangingPunct="1"/>
                <a:r>
                  <a:rPr lang="ru-RU" sz="1600" dirty="0" smtClean="0">
                    <a:solidFill>
                      <a:srgbClr val="000000"/>
                    </a:solidFill>
                    <a:latin typeface="+mn-lt"/>
                    <a:ea typeface="SimSun" panose="02010600030101010101" pitchFamily="2" charset="-122"/>
                  </a:rPr>
                  <a:t>Если нормируется вероятность безотказной работы СИ </a:t>
                </a:r>
                <a:r>
                  <a:rPr lang="en-US" sz="1600" dirty="0" smtClean="0">
                    <a:solidFill>
                      <a:srgbClr val="000000"/>
                    </a:solidFill>
                    <a:latin typeface="+mn-lt"/>
                    <a:ea typeface="SimSun" panose="02010600030101010101" pitchFamily="2" charset="-122"/>
                  </a:rPr>
                  <a:t> P</a:t>
                </a:r>
                <a:r>
                  <a:rPr lang="en-US" sz="1600" i="1" baseline="-25000" dirty="0" smtClean="0">
                    <a:solidFill>
                      <a:srgbClr val="000000"/>
                    </a:solidFill>
                    <a:latin typeface="+mn-lt"/>
                    <a:ea typeface="SimSun" panose="02010600030101010101" pitchFamily="2" charset="-122"/>
                  </a:rPr>
                  <a:t>(t)</a:t>
                </a:r>
                <a:r>
                  <a:rPr lang="en-US" sz="1600" dirty="0" smtClean="0">
                    <a:solidFill>
                      <a:srgbClr val="000000"/>
                    </a:solidFill>
                    <a:latin typeface="+mn-lt"/>
                    <a:ea typeface="SimSun" panose="02010600030101010101" pitchFamily="2" charset="-122"/>
                  </a:rPr>
                  <a:t> </a:t>
                </a:r>
                <a:r>
                  <a:rPr lang="ru-RU" sz="1600" dirty="0" smtClean="0">
                    <a:solidFill>
                      <a:srgbClr val="000000"/>
                    </a:solidFill>
                    <a:latin typeface="+mn-lt"/>
                    <a:ea typeface="SimSun" panose="02010600030101010101" pitchFamily="2" charset="-122"/>
                  </a:rPr>
                  <a:t>за </a:t>
                </a:r>
                <a:r>
                  <a:rPr lang="ru-RU" sz="1600" dirty="0">
                    <a:solidFill>
                      <a:srgbClr val="000000"/>
                    </a:solidFill>
                    <a:latin typeface="+mn-lt"/>
                    <a:ea typeface="SimSun" panose="02010600030101010101" pitchFamily="2" charset="-122"/>
                  </a:rPr>
                  <a:t>время (наработку) </a:t>
                </a:r>
                <a14:m>
                  <m:oMath xmlns:m="http://schemas.openxmlformats.org/officeDocument/2006/math">
                    <m:r>
                      <a:rPr lang="en-US" sz="1600" i="1">
                        <a:solidFill>
                          <a:srgbClr val="000000"/>
                        </a:solidFill>
                        <a:latin typeface="Cambria Math" panose="02040503050406030204" pitchFamily="18" charset="0"/>
                      </a:rPr>
                      <m:t>𝑡</m:t>
                    </m:r>
                  </m:oMath>
                </a14:m>
                <a:r>
                  <a:rPr lang="en-US" sz="1600" dirty="0">
                    <a:solidFill>
                      <a:srgbClr val="000000"/>
                    </a:solidFill>
                    <a:latin typeface="+mn-lt"/>
                    <a:ea typeface="SimSun" panose="02010600030101010101" pitchFamily="2" charset="-122"/>
                  </a:rPr>
                  <a:t>:</a:t>
                </a:r>
                <a:endParaRPr lang="ru-RU" sz="1600" dirty="0">
                  <a:solidFill>
                    <a:srgbClr val="000000"/>
                  </a:solidFill>
                  <a:latin typeface="+mn-lt"/>
                  <a:ea typeface="SimSun" panose="02010600030101010101" pitchFamily="2" charset="-122"/>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322216" y="1660178"/>
                <a:ext cx="8821783" cy="338554"/>
              </a:xfrm>
              <a:prstGeom prst="rect">
                <a:avLst/>
              </a:prstGeom>
              <a:blipFill>
                <a:blip r:embed="rId3"/>
                <a:stretch>
                  <a:fillRect l="-415" t="-5357" b="-21429"/>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7" name="Прямоугольник 6"/>
              <p:cNvSpPr/>
              <p:nvPr/>
            </p:nvSpPr>
            <p:spPr>
              <a:xfrm>
                <a:off x="4608103" y="2528041"/>
                <a:ext cx="4274640" cy="1241750"/>
              </a:xfrm>
              <a:prstGeom prst="rect">
                <a:avLst/>
              </a:prstGeom>
            </p:spPr>
            <p:txBody>
              <a:bodyPr wrap="square">
                <a:spAutoFit/>
              </a:bodyPr>
              <a:lstStyle/>
              <a:p>
                <a:pPr eaLnBrk="1" hangingPunct="1"/>
                <a14:m>
                  <m:oMathPara xmlns:m="http://schemas.openxmlformats.org/officeDocument/2006/math">
                    <m:oMathParaPr>
                      <m:jc m:val="centerGroup"/>
                    </m:oMathParaPr>
                    <m:oMath xmlns:m="http://schemas.openxmlformats.org/officeDocument/2006/math">
                      <m:sSub>
                        <m:sSubPr>
                          <m:ctrlPr>
                            <a:rPr lang="ru-RU" sz="3400" i="1" smtClean="0">
                              <a:solidFill>
                                <a:schemeClr val="accent4">
                                  <a:lumMod val="10000"/>
                                </a:schemeClr>
                              </a:solidFill>
                              <a:latin typeface="Cambria Math" panose="02040503050406030204" pitchFamily="18" charset="0"/>
                            </a:rPr>
                          </m:ctrlPr>
                        </m:sSubPr>
                        <m:e>
                          <m:r>
                            <a:rPr lang="ru-RU" sz="3400" i="1">
                              <a:solidFill>
                                <a:schemeClr val="accent4">
                                  <a:lumMod val="10000"/>
                                </a:schemeClr>
                              </a:solidFill>
                              <a:latin typeface="Cambria Math" panose="02040503050406030204" pitchFamily="18" charset="0"/>
                            </a:rPr>
                            <m:t>𝑇</m:t>
                          </m:r>
                        </m:e>
                        <m:sub>
                          <m:r>
                            <a:rPr lang="ru-RU" sz="3400">
                              <a:solidFill>
                                <a:schemeClr val="accent4">
                                  <a:lumMod val="10000"/>
                                </a:schemeClr>
                              </a:solidFill>
                              <a:latin typeface="Cambria Math" panose="02040503050406030204" pitchFamily="18" charset="0"/>
                            </a:rPr>
                            <m:t>2</m:t>
                          </m:r>
                        </m:sub>
                      </m:sSub>
                      <m:r>
                        <a:rPr lang="ru-RU" sz="3400">
                          <a:solidFill>
                            <a:schemeClr val="accent4">
                              <a:lumMod val="10000"/>
                            </a:schemeClr>
                          </a:solidFill>
                          <a:latin typeface="Cambria Math" panose="02040503050406030204" pitchFamily="18" charset="0"/>
                        </a:rPr>
                        <m:t>=</m:t>
                      </m:r>
                      <m:r>
                        <a:rPr lang="ru-RU" sz="3400" i="1">
                          <a:solidFill>
                            <a:schemeClr val="accent4">
                              <a:lumMod val="10000"/>
                            </a:schemeClr>
                          </a:solidFill>
                          <a:latin typeface="Cambria Math" panose="02040503050406030204" pitchFamily="18" charset="0"/>
                        </a:rPr>
                        <m:t>𝑡</m:t>
                      </m:r>
                      <m:f>
                        <m:fPr>
                          <m:ctrlPr>
                            <a:rPr lang="ru-RU" sz="3400" i="1">
                              <a:solidFill>
                                <a:schemeClr val="accent4">
                                  <a:lumMod val="10000"/>
                                </a:schemeClr>
                              </a:solidFill>
                              <a:latin typeface="Cambria Math" panose="02040503050406030204" pitchFamily="18" charset="0"/>
                            </a:rPr>
                          </m:ctrlPr>
                        </m:fPr>
                        <m:num>
                          <m:sSub>
                            <m:sSubPr>
                              <m:ctrlPr>
                                <a:rPr lang="ru-RU" sz="3400" i="1">
                                  <a:solidFill>
                                    <a:schemeClr val="accent4">
                                      <a:lumMod val="10000"/>
                                    </a:schemeClr>
                                  </a:solidFill>
                                  <a:latin typeface="Cambria Math" panose="02040503050406030204" pitchFamily="18" charset="0"/>
                                </a:rPr>
                              </m:ctrlPr>
                            </m:sSubPr>
                            <m:e>
                              <m:r>
                                <a:rPr lang="ru-RU" sz="3400">
                                  <a:solidFill>
                                    <a:schemeClr val="accent4">
                                      <a:lumMod val="10000"/>
                                    </a:schemeClr>
                                  </a:solidFill>
                                  <a:latin typeface="Cambria Math" panose="02040503050406030204" pitchFamily="18" charset="0"/>
                                </a:rPr>
                                <m:t>∆</m:t>
                              </m:r>
                            </m:e>
                            <m:sub>
                              <m:r>
                                <a:rPr lang="ru-RU" sz="3400">
                                  <a:solidFill>
                                    <a:schemeClr val="accent4">
                                      <a:lumMod val="10000"/>
                                    </a:schemeClr>
                                  </a:solidFill>
                                  <a:latin typeface="Cambria Math" panose="02040503050406030204" pitchFamily="18" charset="0"/>
                                </a:rPr>
                                <m:t>Э</m:t>
                              </m:r>
                            </m:sub>
                          </m:sSub>
                          <m:r>
                            <a:rPr lang="ru-RU" sz="3400">
                              <a:solidFill>
                                <a:schemeClr val="accent4">
                                  <a:lumMod val="10000"/>
                                </a:schemeClr>
                              </a:solidFill>
                              <a:latin typeface="Cambria Math" panose="02040503050406030204" pitchFamily="18" charset="0"/>
                            </a:rPr>
                            <m:t>−</m:t>
                          </m:r>
                          <m:sSub>
                            <m:sSubPr>
                              <m:ctrlPr>
                                <a:rPr lang="ru-RU" sz="3400" i="1">
                                  <a:solidFill>
                                    <a:schemeClr val="accent4">
                                      <a:lumMod val="10000"/>
                                    </a:schemeClr>
                                  </a:solidFill>
                                  <a:latin typeface="Cambria Math" panose="02040503050406030204" pitchFamily="18" charset="0"/>
                                </a:rPr>
                              </m:ctrlPr>
                            </m:sSubPr>
                            <m:e>
                              <m:r>
                                <m:rPr>
                                  <m:sty m:val="p"/>
                                </m:rPr>
                                <a:rPr lang="ru-RU" sz="3400">
                                  <a:solidFill>
                                    <a:schemeClr val="accent4">
                                      <a:lumMod val="10000"/>
                                    </a:schemeClr>
                                  </a:solidFill>
                                  <a:latin typeface="Cambria Math" panose="02040503050406030204" pitchFamily="18" charset="0"/>
                                </a:rPr>
                                <m:t>λ</m:t>
                              </m:r>
                              <m:r>
                                <a:rPr lang="ru-RU" sz="3400">
                                  <a:solidFill>
                                    <a:schemeClr val="accent4">
                                      <a:lumMod val="10000"/>
                                    </a:schemeClr>
                                  </a:solidFill>
                                  <a:latin typeface="Cambria Math" panose="02040503050406030204" pitchFamily="18" charset="0"/>
                                </a:rPr>
                                <m:t> </m:t>
                              </m:r>
                            </m:e>
                            <m:sub>
                              <m:r>
                                <a:rPr lang="ru-RU" sz="3400" i="1">
                                  <a:solidFill>
                                    <a:schemeClr val="accent4">
                                      <a:lumMod val="10000"/>
                                    </a:schemeClr>
                                  </a:solidFill>
                                  <a:latin typeface="Cambria Math" panose="02040503050406030204" pitchFamily="18" charset="0"/>
                                </a:rPr>
                                <m:t>𝑃</m:t>
                              </m:r>
                            </m:sub>
                          </m:sSub>
                          <m:sSub>
                            <m:sSubPr>
                              <m:ctrlPr>
                                <a:rPr lang="ru-RU" sz="3400" i="1">
                                  <a:solidFill>
                                    <a:schemeClr val="accent4">
                                      <a:lumMod val="10000"/>
                                    </a:schemeClr>
                                  </a:solidFill>
                                  <a:latin typeface="Cambria Math" panose="02040503050406030204" pitchFamily="18" charset="0"/>
                                </a:rPr>
                              </m:ctrlPr>
                            </m:sSubPr>
                            <m:e>
                              <m:r>
                                <a:rPr lang="ru-RU" sz="3400" i="1">
                                  <a:solidFill>
                                    <a:schemeClr val="accent4">
                                      <a:lumMod val="10000"/>
                                    </a:schemeClr>
                                  </a:solidFill>
                                  <a:latin typeface="Cambria Math" panose="02040503050406030204" pitchFamily="18" charset="0"/>
                                </a:rPr>
                                <m:t>𝜎</m:t>
                              </m:r>
                            </m:e>
                            <m:sub>
                              <m:r>
                                <a:rPr lang="ru-RU" sz="3400">
                                  <a:solidFill>
                                    <a:schemeClr val="accent4">
                                      <a:lumMod val="10000"/>
                                    </a:schemeClr>
                                  </a:solidFill>
                                  <a:latin typeface="Cambria Math" panose="02040503050406030204" pitchFamily="18" charset="0"/>
                                </a:rPr>
                                <m:t>0</m:t>
                              </m:r>
                            </m:sub>
                          </m:sSub>
                        </m:num>
                        <m:den>
                          <m:r>
                            <a:rPr lang="ru-RU" sz="3400">
                              <a:solidFill>
                                <a:schemeClr val="accent4">
                                  <a:lumMod val="10000"/>
                                </a:schemeClr>
                              </a:solidFill>
                              <a:latin typeface="Cambria Math" panose="02040503050406030204" pitchFamily="18" charset="0"/>
                            </a:rPr>
                            <m:t>∆−</m:t>
                          </m:r>
                          <m:sSub>
                            <m:sSubPr>
                              <m:ctrlPr>
                                <a:rPr lang="ru-RU" sz="3400" i="1">
                                  <a:solidFill>
                                    <a:schemeClr val="accent4">
                                      <a:lumMod val="10000"/>
                                    </a:schemeClr>
                                  </a:solidFill>
                                  <a:latin typeface="Cambria Math" panose="02040503050406030204" pitchFamily="18" charset="0"/>
                                </a:rPr>
                              </m:ctrlPr>
                            </m:sSubPr>
                            <m:e>
                              <m:r>
                                <m:rPr>
                                  <m:sty m:val="p"/>
                                </m:rPr>
                                <a:rPr lang="ru-RU" sz="3400">
                                  <a:solidFill>
                                    <a:schemeClr val="accent4">
                                      <a:lumMod val="10000"/>
                                    </a:schemeClr>
                                  </a:solidFill>
                                  <a:latin typeface="Cambria Math" panose="02040503050406030204" pitchFamily="18" charset="0"/>
                                </a:rPr>
                                <m:t>λ</m:t>
                              </m:r>
                              <m:r>
                                <a:rPr lang="ru-RU" sz="3400">
                                  <a:solidFill>
                                    <a:schemeClr val="accent4">
                                      <a:lumMod val="10000"/>
                                    </a:schemeClr>
                                  </a:solidFill>
                                  <a:latin typeface="Cambria Math" panose="02040503050406030204" pitchFamily="18" charset="0"/>
                                </a:rPr>
                                <m:t> </m:t>
                              </m:r>
                            </m:e>
                            <m:sub>
                              <m:d>
                                <m:dPr>
                                  <m:begChr m:val=""/>
                                  <m:ctrlPr>
                                    <a:rPr lang="ru-RU" sz="3400" i="1">
                                      <a:solidFill>
                                        <a:schemeClr val="accent4">
                                          <a:lumMod val="10000"/>
                                        </a:schemeClr>
                                      </a:solidFill>
                                      <a:latin typeface="Cambria Math" panose="02040503050406030204" pitchFamily="18" charset="0"/>
                                    </a:rPr>
                                  </m:ctrlPr>
                                </m:dPr>
                                <m:e>
                                  <m:r>
                                    <a:rPr lang="ru-RU" sz="3400" i="1">
                                      <a:solidFill>
                                        <a:schemeClr val="accent4">
                                          <a:lumMod val="10000"/>
                                        </a:schemeClr>
                                      </a:solidFill>
                                      <a:latin typeface="Cambria Math" panose="02040503050406030204" pitchFamily="18" charset="0"/>
                                    </a:rPr>
                                    <m:t>𝑃</m:t>
                                  </m:r>
                                  <m:r>
                                    <a:rPr lang="ru-RU" sz="3400">
                                      <a:solidFill>
                                        <a:schemeClr val="accent4">
                                          <a:lumMod val="10000"/>
                                        </a:schemeClr>
                                      </a:solidFill>
                                      <a:latin typeface="Cambria Math" panose="02040503050406030204" pitchFamily="18" charset="0"/>
                                    </a:rPr>
                                    <m:t>(</m:t>
                                  </m:r>
                                  <m:r>
                                    <a:rPr lang="ru-RU" sz="3400" i="1">
                                      <a:solidFill>
                                        <a:schemeClr val="accent4">
                                          <a:lumMod val="10000"/>
                                        </a:schemeClr>
                                      </a:solidFill>
                                      <a:latin typeface="Cambria Math" panose="02040503050406030204" pitchFamily="18" charset="0"/>
                                    </a:rPr>
                                    <m:t>𝑡</m:t>
                                  </m:r>
                                </m:e>
                              </m:d>
                            </m:sub>
                          </m:sSub>
                          <m:sSub>
                            <m:sSubPr>
                              <m:ctrlPr>
                                <a:rPr lang="ru-RU" sz="3400" i="1">
                                  <a:solidFill>
                                    <a:schemeClr val="accent4">
                                      <a:lumMod val="10000"/>
                                    </a:schemeClr>
                                  </a:solidFill>
                                  <a:latin typeface="Cambria Math" panose="02040503050406030204" pitchFamily="18" charset="0"/>
                                </a:rPr>
                              </m:ctrlPr>
                            </m:sSubPr>
                            <m:e>
                              <m:r>
                                <a:rPr lang="ru-RU" sz="3400" i="1">
                                  <a:solidFill>
                                    <a:schemeClr val="accent4">
                                      <a:lumMod val="10000"/>
                                    </a:schemeClr>
                                  </a:solidFill>
                                  <a:latin typeface="Cambria Math" panose="02040503050406030204" pitchFamily="18" charset="0"/>
                                </a:rPr>
                                <m:t>𝜎</m:t>
                              </m:r>
                            </m:e>
                            <m:sub>
                              <m:r>
                                <a:rPr lang="ru-RU" sz="3400">
                                  <a:solidFill>
                                    <a:schemeClr val="accent4">
                                      <a:lumMod val="10000"/>
                                    </a:schemeClr>
                                  </a:solidFill>
                                  <a:latin typeface="Cambria Math" panose="02040503050406030204" pitchFamily="18" charset="0"/>
                                </a:rPr>
                                <m:t>0</m:t>
                              </m:r>
                            </m:sub>
                          </m:sSub>
                        </m:den>
                      </m:f>
                      <m:r>
                        <a:rPr lang="ru-RU" sz="3400">
                          <a:solidFill>
                            <a:schemeClr val="accent4">
                              <a:lumMod val="10000"/>
                            </a:schemeClr>
                          </a:solidFill>
                          <a:latin typeface="Cambria Math" panose="02040503050406030204" pitchFamily="18" charset="0"/>
                        </a:rPr>
                        <m:t>,</m:t>
                      </m:r>
                    </m:oMath>
                  </m:oMathPara>
                </a14:m>
                <a:endParaRPr lang="ru-RU" sz="3400" dirty="0">
                  <a:solidFill>
                    <a:schemeClr val="accent4">
                      <a:lumMod val="10000"/>
                    </a:schemeClr>
                  </a:solidFill>
                  <a:latin typeface="Arial" panose="020B0604020202020204" pitchFamily="34" charset="0"/>
                  <a:ea typeface="SimSun" panose="02010600030101010101" pitchFamily="2" charset="-122"/>
                </a:endParaRPr>
              </a:p>
            </p:txBody>
          </p:sp>
        </mc:Choice>
        <mc:Fallback xmlns="">
          <p:sp>
            <p:nvSpPr>
              <p:cNvPr id="7" name="Прямоугольник 6"/>
              <p:cNvSpPr>
                <a:spLocks noRot="1" noChangeAspect="1" noMove="1" noResize="1" noEditPoints="1" noAdjustHandles="1" noChangeArrowheads="1" noChangeShapeType="1" noTextEdit="1"/>
              </p:cNvSpPr>
              <p:nvPr/>
            </p:nvSpPr>
            <p:spPr>
              <a:xfrm>
                <a:off x="4608103" y="2528041"/>
                <a:ext cx="4274640" cy="1241750"/>
              </a:xfrm>
              <a:prstGeom prst="rect">
                <a:avLst/>
              </a:prstGeom>
              <a:blipFill>
                <a:blip r:embed="rId4"/>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322216" y="4370416"/>
                <a:ext cx="7997032" cy="1839606"/>
              </a:xfrm>
              <a:prstGeom prst="rect">
                <a:avLst/>
              </a:prstGeom>
              <a:noFill/>
            </p:spPr>
            <p:txBody>
              <a:bodyPr wrap="square" rtlCol="0">
                <a:spAutoFit/>
              </a:bodyPr>
              <a:lstStyle/>
              <a:p>
                <a:pPr eaLnBrk="1" hangingPunct="1"/>
                <a:r>
                  <a:rPr lang="ru-RU" sz="1600" dirty="0" smtClean="0">
                    <a:solidFill>
                      <a:srgbClr val="000000"/>
                    </a:solidFill>
                    <a:latin typeface="+mn-lt"/>
                    <a:ea typeface="SimSun" panose="02010600030101010101" pitchFamily="2" charset="-122"/>
                  </a:rPr>
                  <a:t>где </a:t>
                </a:r>
                <a14:m>
                  <m:oMath xmlns:m="http://schemas.openxmlformats.org/officeDocument/2006/math">
                    <m:sSub>
                      <m:sSubPr>
                        <m:ctrlPr>
                          <a:rPr lang="ru-RU" sz="1600" i="1">
                            <a:solidFill>
                              <a:srgbClr val="000000"/>
                            </a:solidFill>
                            <a:latin typeface="Cambria Math" panose="02040503050406030204" pitchFamily="18" charset="0"/>
                          </a:rPr>
                        </m:ctrlPr>
                      </m:sSubPr>
                      <m:e>
                        <m:r>
                          <a:rPr lang="ru-RU" sz="1600" i="1">
                            <a:solidFill>
                              <a:srgbClr val="000000"/>
                            </a:solidFill>
                            <a:latin typeface="Cambria Math" panose="02040503050406030204" pitchFamily="18" charset="0"/>
                          </a:rPr>
                          <m:t>𝜎</m:t>
                        </m:r>
                      </m:e>
                      <m:sub>
                        <m:r>
                          <a:rPr lang="ru-RU" sz="1600" i="1">
                            <a:solidFill>
                              <a:srgbClr val="000000"/>
                            </a:solidFill>
                            <a:latin typeface="Cambria Math" panose="02040503050406030204" pitchFamily="18" charset="0"/>
                          </a:rPr>
                          <m:t>0</m:t>
                        </m:r>
                      </m:sub>
                    </m:sSub>
                  </m:oMath>
                </a14:m>
                <a:r>
                  <a:rPr lang="ru-RU" sz="1600" dirty="0">
                    <a:solidFill>
                      <a:srgbClr val="000000"/>
                    </a:solidFill>
                    <a:latin typeface="+mn-lt"/>
                    <a:ea typeface="SimSun" panose="02010600030101010101" pitchFamily="2" charset="-122"/>
                  </a:rPr>
                  <a:t> – СКО распределения погрешности градуировки средства измерений при выпуске из производства;</a:t>
                </a:r>
                <a:endParaRPr lang="ru-RU" sz="1600" dirty="0" smtClean="0">
                  <a:solidFill>
                    <a:srgbClr val="000000"/>
                  </a:solidFill>
                  <a:latin typeface="+mn-lt"/>
                  <a:ea typeface="SimSun" panose="02010600030101010101" pitchFamily="2" charset="-122"/>
                </a:endParaRPr>
              </a:p>
              <a:p>
                <a:pPr eaLnBrk="1" hangingPunct="1"/>
                <a14:m>
                  <m:oMath xmlns:m="http://schemas.openxmlformats.org/officeDocument/2006/math">
                    <m:r>
                      <a:rPr lang="ru-RU" sz="1600" i="1">
                        <a:solidFill>
                          <a:srgbClr val="000000"/>
                        </a:solidFill>
                        <a:latin typeface="Cambria Math" panose="02040503050406030204" pitchFamily="18" charset="0"/>
                      </a:rPr>
                      <m:t>∆ </m:t>
                    </m:r>
                  </m:oMath>
                </a14:m>
                <a:r>
                  <a:rPr lang="ru-RU" sz="1600" dirty="0">
                    <a:solidFill>
                      <a:srgbClr val="000000"/>
                    </a:solidFill>
                    <a:latin typeface="+mn-lt"/>
                    <a:ea typeface="SimSun" panose="02010600030101010101" pitchFamily="2" charset="-122"/>
                  </a:rPr>
                  <a:t>– </a:t>
                </a:r>
                <a:r>
                  <a:rPr lang="ru-RU" sz="1600" spc="-10" dirty="0">
                    <a:solidFill>
                      <a:srgbClr val="000000"/>
                    </a:solidFill>
                    <a:latin typeface="+mn-lt"/>
                    <a:ea typeface="SimSun" panose="02010600030101010101" pitchFamily="2" charset="-122"/>
                  </a:rPr>
                  <a:t>предел допускаемой погрешности средства измерений</a:t>
                </a:r>
                <a:r>
                  <a:rPr lang="ru-RU" sz="1600" spc="-10" dirty="0" smtClean="0">
                    <a:solidFill>
                      <a:srgbClr val="000000"/>
                    </a:solidFill>
                    <a:latin typeface="+mn-lt"/>
                    <a:ea typeface="SimSun" panose="02010600030101010101" pitchFamily="2" charset="-122"/>
                  </a:rPr>
                  <a:t>;</a:t>
                </a:r>
              </a:p>
              <a:p>
                <a:pPr eaLnBrk="1" hangingPunct="1"/>
                <a14:m>
                  <m:oMath xmlns:m="http://schemas.openxmlformats.org/officeDocument/2006/math">
                    <m:sSub>
                      <m:sSubPr>
                        <m:ctrlPr>
                          <a:rPr lang="ru-RU" sz="1600" i="1">
                            <a:solidFill>
                              <a:srgbClr val="000000"/>
                            </a:solidFill>
                            <a:latin typeface="Cambria Math" panose="02040503050406030204" pitchFamily="18" charset="0"/>
                          </a:rPr>
                        </m:ctrlPr>
                      </m:sSubPr>
                      <m:e>
                        <m:r>
                          <a:rPr lang="ru-RU" sz="1600" i="1">
                            <a:solidFill>
                              <a:srgbClr val="000000"/>
                            </a:solidFill>
                            <a:latin typeface="Cambria Math" panose="02040503050406030204" pitchFamily="18" charset="0"/>
                          </a:rPr>
                          <m:t>∆</m:t>
                        </m:r>
                      </m:e>
                      <m:sub>
                        <m:r>
                          <a:rPr lang="ru-RU" sz="1600" i="1">
                            <a:solidFill>
                              <a:srgbClr val="000000"/>
                            </a:solidFill>
                            <a:latin typeface="Cambria Math" panose="02040503050406030204" pitchFamily="18" charset="0"/>
                          </a:rPr>
                          <m:t>Э</m:t>
                        </m:r>
                      </m:sub>
                    </m:sSub>
                  </m:oMath>
                </a14:m>
                <a:r>
                  <a:rPr lang="ru-RU" sz="1600" dirty="0">
                    <a:solidFill>
                      <a:srgbClr val="000000"/>
                    </a:solidFill>
                    <a:latin typeface="+mn-lt"/>
                    <a:ea typeface="SimSun" panose="02010600030101010101" pitchFamily="2" charset="-122"/>
                  </a:rPr>
                  <a:t> – предел допускаемой погрешности средства измерений в реальных условиях его эксплуатации</a:t>
                </a:r>
                <a:r>
                  <a:rPr lang="ru-RU" sz="1600" dirty="0" smtClean="0">
                    <a:solidFill>
                      <a:srgbClr val="000000"/>
                    </a:solidFill>
                    <a:latin typeface="+mn-lt"/>
                    <a:ea typeface="SimSun" panose="02010600030101010101" pitchFamily="2" charset="-122"/>
                  </a:rPr>
                  <a:t>;</a:t>
                </a:r>
              </a:p>
              <a:p>
                <a:pPr eaLnBrk="1" hangingPunct="1"/>
                <a14:m>
                  <m:oMath xmlns:m="http://schemas.openxmlformats.org/officeDocument/2006/math">
                    <m:sSub>
                      <m:sSubPr>
                        <m:ctrlPr>
                          <a:rPr lang="ru-RU" sz="1600" i="1">
                            <a:solidFill>
                              <a:srgbClr val="000000"/>
                            </a:solidFill>
                            <a:latin typeface="Cambria Math" panose="02040503050406030204" pitchFamily="18" charset="0"/>
                          </a:rPr>
                        </m:ctrlPr>
                      </m:sSubPr>
                      <m:e>
                        <m:r>
                          <m:rPr>
                            <m:sty m:val="p"/>
                          </m:rPr>
                          <a:rPr lang="ru-RU" sz="1600">
                            <a:solidFill>
                              <a:srgbClr val="000000"/>
                            </a:solidFill>
                            <a:latin typeface="Cambria Math" panose="02040503050406030204" pitchFamily="18" charset="0"/>
                          </a:rPr>
                          <m:t>λ</m:t>
                        </m:r>
                        <m:r>
                          <a:rPr lang="ru-RU" sz="1600">
                            <a:solidFill>
                              <a:srgbClr val="000000"/>
                            </a:solidFill>
                            <a:latin typeface="Cambria Math" panose="02040503050406030204" pitchFamily="18" charset="0"/>
                          </a:rPr>
                          <m:t> </m:t>
                        </m:r>
                      </m:e>
                      <m:sub>
                        <m:r>
                          <a:rPr lang="ru-RU" sz="1600" i="1">
                            <a:solidFill>
                              <a:srgbClr val="000000"/>
                            </a:solidFill>
                            <a:latin typeface="Cambria Math" panose="02040503050406030204" pitchFamily="18" charset="0"/>
                          </a:rPr>
                          <m:t>𝑃</m:t>
                        </m:r>
                        <m:r>
                          <a:rPr lang="ru-RU" sz="1600" i="1">
                            <a:solidFill>
                              <a:srgbClr val="000000"/>
                            </a:solidFill>
                            <a:latin typeface="Cambria Math" panose="02040503050406030204" pitchFamily="18" charset="0"/>
                          </a:rPr>
                          <m:t>(</m:t>
                        </m:r>
                        <m:r>
                          <a:rPr lang="ru-RU" sz="1600" i="1">
                            <a:solidFill>
                              <a:srgbClr val="000000"/>
                            </a:solidFill>
                            <a:latin typeface="Cambria Math" panose="02040503050406030204" pitchFamily="18" charset="0"/>
                          </a:rPr>
                          <m:t>𝑡</m:t>
                        </m:r>
                        <m:r>
                          <a:rPr lang="ru-RU" sz="1600" i="1">
                            <a:solidFill>
                              <a:srgbClr val="000000"/>
                            </a:solidFill>
                            <a:latin typeface="Cambria Math" panose="02040503050406030204" pitchFamily="18" charset="0"/>
                          </a:rPr>
                          <m:t>)</m:t>
                        </m:r>
                      </m:sub>
                    </m:sSub>
                  </m:oMath>
                </a14:m>
                <a:r>
                  <a:rPr lang="ru-RU" sz="1600" dirty="0">
                    <a:solidFill>
                      <a:srgbClr val="000000"/>
                    </a:solidFill>
                    <a:latin typeface="+mn-lt"/>
                    <a:ea typeface="SimSun" panose="02010600030101010101" pitchFamily="2" charset="-122"/>
                  </a:rPr>
                  <a:t>и </a:t>
                </a:r>
                <a14:m>
                  <m:oMath xmlns:m="http://schemas.openxmlformats.org/officeDocument/2006/math">
                    <m:sSub>
                      <m:sSubPr>
                        <m:ctrlPr>
                          <a:rPr lang="ru-RU" sz="1600" i="1">
                            <a:solidFill>
                              <a:srgbClr val="000000"/>
                            </a:solidFill>
                            <a:latin typeface="Cambria Math" panose="02040503050406030204" pitchFamily="18" charset="0"/>
                          </a:rPr>
                        </m:ctrlPr>
                      </m:sSubPr>
                      <m:e>
                        <m:r>
                          <m:rPr>
                            <m:sty m:val="p"/>
                          </m:rPr>
                          <a:rPr lang="ru-RU" sz="1600">
                            <a:solidFill>
                              <a:srgbClr val="000000"/>
                            </a:solidFill>
                            <a:latin typeface="Cambria Math" panose="02040503050406030204" pitchFamily="18" charset="0"/>
                          </a:rPr>
                          <m:t>λ</m:t>
                        </m:r>
                        <m:r>
                          <a:rPr lang="ru-RU" sz="1600">
                            <a:solidFill>
                              <a:srgbClr val="000000"/>
                            </a:solidFill>
                            <a:latin typeface="Cambria Math" panose="02040503050406030204" pitchFamily="18" charset="0"/>
                          </a:rPr>
                          <m:t> </m:t>
                        </m:r>
                      </m:e>
                      <m:sub>
                        <m:r>
                          <a:rPr lang="ru-RU" sz="1600" i="1">
                            <a:solidFill>
                              <a:srgbClr val="000000"/>
                            </a:solidFill>
                            <a:latin typeface="Cambria Math" panose="02040503050406030204" pitchFamily="18" charset="0"/>
                          </a:rPr>
                          <m:t>𝑃</m:t>
                        </m:r>
                      </m:sub>
                    </m:sSub>
                  </m:oMath>
                </a14:m>
                <a:r>
                  <a:rPr lang="ru-RU" sz="1600" dirty="0">
                    <a:solidFill>
                      <a:srgbClr val="000000"/>
                    </a:solidFill>
                    <a:latin typeface="+mn-lt"/>
                    <a:ea typeface="SimSun" panose="02010600030101010101" pitchFamily="2" charset="-122"/>
                  </a:rPr>
                  <a:t> – коэффициенты (квантили) нормального распределения, соответствующие вероятностям </a:t>
                </a:r>
                <a14:m>
                  <m:oMath xmlns:m="http://schemas.openxmlformats.org/officeDocument/2006/math">
                    <m:r>
                      <a:rPr lang="en-US" sz="1600" i="1">
                        <a:solidFill>
                          <a:srgbClr val="000000"/>
                        </a:solidFill>
                        <a:latin typeface="Cambria Math" panose="02040503050406030204" pitchFamily="18" charset="0"/>
                      </a:rPr>
                      <m:t>𝑃</m:t>
                    </m:r>
                    <m:d>
                      <m:dPr>
                        <m:ctrlPr>
                          <a:rPr lang="en-US" sz="1600" i="1">
                            <a:solidFill>
                              <a:srgbClr val="000000"/>
                            </a:solidFill>
                            <a:latin typeface="Cambria Math" panose="02040503050406030204" pitchFamily="18" charset="0"/>
                          </a:rPr>
                        </m:ctrlPr>
                      </m:dPr>
                      <m:e>
                        <m:r>
                          <a:rPr lang="en-US" sz="1600" i="1">
                            <a:solidFill>
                              <a:srgbClr val="000000"/>
                            </a:solidFill>
                            <a:latin typeface="Cambria Math" panose="02040503050406030204" pitchFamily="18" charset="0"/>
                          </a:rPr>
                          <m:t>𝑡</m:t>
                        </m:r>
                      </m:e>
                    </m:d>
                    <m:r>
                      <a:rPr lang="ru-RU" sz="1600" i="1">
                        <a:solidFill>
                          <a:srgbClr val="000000"/>
                        </a:solidFill>
                        <a:latin typeface="Cambria Math" panose="02040503050406030204" pitchFamily="18" charset="0"/>
                      </a:rPr>
                      <m:t>=</m:t>
                    </m:r>
                    <m:r>
                      <m:rPr>
                        <m:nor/>
                      </m:rPr>
                      <a:rPr lang="ru-RU" sz="1600" dirty="0">
                        <a:solidFill>
                          <a:srgbClr val="000000"/>
                        </a:solidFill>
                        <a:latin typeface="+mn-lt"/>
                        <a:ea typeface="SimSun" panose="02010600030101010101" pitchFamily="2" charset="-122"/>
                      </a:rPr>
                      <m:t>0,95</m:t>
                    </m:r>
                  </m:oMath>
                </a14:m>
                <a:r>
                  <a:rPr lang="ru-RU" sz="1600" dirty="0">
                    <a:solidFill>
                      <a:srgbClr val="000000"/>
                    </a:solidFill>
                    <a:latin typeface="+mn-lt"/>
                    <a:ea typeface="SimSun" panose="02010600030101010101" pitchFamily="2" charset="-122"/>
                  </a:rPr>
                  <a:t> и </a:t>
                </a:r>
                <a14:m>
                  <m:oMath xmlns:m="http://schemas.openxmlformats.org/officeDocument/2006/math">
                    <m:r>
                      <a:rPr lang="en-US" sz="1600" i="1">
                        <a:solidFill>
                          <a:srgbClr val="000000"/>
                        </a:solidFill>
                        <a:latin typeface="Cambria Math" panose="02040503050406030204" pitchFamily="18" charset="0"/>
                      </a:rPr>
                      <m:t>𝑃</m:t>
                    </m:r>
                    <m:r>
                      <a:rPr lang="ru-RU" sz="1600" i="1">
                        <a:solidFill>
                          <a:srgbClr val="000000"/>
                        </a:solidFill>
                        <a:latin typeface="Cambria Math" panose="02040503050406030204" pitchFamily="18" charset="0"/>
                      </a:rPr>
                      <m:t>=</m:t>
                    </m:r>
                    <m:r>
                      <m:rPr>
                        <m:nor/>
                      </m:rPr>
                      <a:rPr lang="ru-RU" sz="1600" dirty="0">
                        <a:solidFill>
                          <a:srgbClr val="000000"/>
                        </a:solidFill>
                        <a:latin typeface="+mn-lt"/>
                        <a:ea typeface="SimSun" panose="02010600030101010101" pitchFamily="2" charset="-122"/>
                      </a:rPr>
                      <m:t>0,9</m:t>
                    </m:r>
                  </m:oMath>
                </a14:m>
                <a:r>
                  <a:rPr lang="ru-RU" sz="1600" spc="-10" dirty="0">
                    <a:solidFill>
                      <a:srgbClr val="000000"/>
                    </a:solidFill>
                    <a:latin typeface="+mn-lt"/>
                    <a:ea typeface="SimSun" panose="02010600030101010101" pitchFamily="2" charset="-122"/>
                  </a:rPr>
                  <a:t> соответственно.</a:t>
                </a:r>
              </a:p>
            </p:txBody>
          </p:sp>
        </mc:Choice>
        <mc:Fallback xmlns="">
          <p:sp>
            <p:nvSpPr>
              <p:cNvPr id="8" name="TextBox 7"/>
              <p:cNvSpPr txBox="1">
                <a:spLocks noRot="1" noChangeAspect="1" noMove="1" noResize="1" noEditPoints="1" noAdjustHandles="1" noChangeArrowheads="1" noChangeShapeType="1" noTextEdit="1"/>
              </p:cNvSpPr>
              <p:nvPr/>
            </p:nvSpPr>
            <p:spPr>
              <a:xfrm>
                <a:off x="322216" y="4370416"/>
                <a:ext cx="7997032" cy="1839606"/>
              </a:xfrm>
              <a:prstGeom prst="rect">
                <a:avLst/>
              </a:prstGeom>
              <a:blipFill>
                <a:blip r:embed="rId5"/>
                <a:stretch>
                  <a:fillRect l="-457" t="-993" r="-229" b="-3311"/>
                </a:stretch>
              </a:blipFill>
            </p:spPr>
            <p:txBody>
              <a:bodyPr/>
              <a:lstStyle/>
              <a:p>
                <a:r>
                  <a:rPr lang="ru-RU">
                    <a:noFill/>
                  </a:rPr>
                  <a:t> </a:t>
                </a:r>
              </a:p>
            </p:txBody>
          </p:sp>
        </mc:Fallback>
      </mc:AlternateContent>
      <p:sp>
        <p:nvSpPr>
          <p:cNvPr id="9" name="TextBox 8"/>
          <p:cNvSpPr txBox="1"/>
          <p:nvPr/>
        </p:nvSpPr>
        <p:spPr>
          <a:xfrm>
            <a:off x="322217" y="245841"/>
            <a:ext cx="8682446" cy="584775"/>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показателей</a:t>
            </a:r>
            <a:r>
              <a:rPr lang="en-US" sz="1600" b="1" dirty="0" smtClean="0">
                <a:solidFill>
                  <a:srgbClr val="990000"/>
                </a:solidFill>
                <a:latin typeface="+mn-lt"/>
              </a:rPr>
              <a:t> </a:t>
            </a:r>
            <a:r>
              <a:rPr lang="ru-RU" sz="1600" b="1" dirty="0" smtClean="0">
                <a:solidFill>
                  <a:srgbClr val="990000"/>
                </a:solidFill>
                <a:latin typeface="+mn-lt"/>
              </a:rPr>
              <a:t>надежности, полученных при соответствующих испытаниях    </a:t>
            </a:r>
            <a:endParaRPr lang="ru-RU" sz="1600" b="1" dirty="0">
              <a:solidFill>
                <a:srgbClr val="990000"/>
              </a:solidFill>
              <a:latin typeface="+mn-lt"/>
            </a:endParaRPr>
          </a:p>
        </p:txBody>
      </p:sp>
      <p:sp>
        <p:nvSpPr>
          <p:cNvPr id="18" name="Прямоугольник 17"/>
          <p:cNvSpPr/>
          <p:nvPr/>
        </p:nvSpPr>
        <p:spPr>
          <a:xfrm>
            <a:off x="322216" y="938855"/>
            <a:ext cx="8560527" cy="584775"/>
          </a:xfrm>
          <a:prstGeom prst="rect">
            <a:avLst/>
          </a:prstGeom>
        </p:spPr>
        <p:txBody>
          <a:bodyPr wrap="square">
            <a:spAutoFit/>
          </a:bodyPr>
          <a:lstStyle/>
          <a:p>
            <a:r>
              <a:rPr lang="ru-RU" sz="1600" b="1" dirty="0" smtClean="0">
                <a:solidFill>
                  <a:schemeClr val="accent4">
                    <a:lumMod val="10000"/>
                  </a:schemeClr>
                </a:solidFill>
                <a:latin typeface="+mn-lt"/>
              </a:rPr>
              <a:t>РМГ 74 -2004 «ГСИ. Методы определения </a:t>
            </a:r>
            <a:r>
              <a:rPr lang="ru-RU" sz="1600" b="1" dirty="0" err="1" smtClean="0">
                <a:solidFill>
                  <a:schemeClr val="accent4">
                    <a:lumMod val="10000"/>
                  </a:schemeClr>
                </a:solidFill>
                <a:latin typeface="+mn-lt"/>
              </a:rPr>
              <a:t>межповерочных</a:t>
            </a:r>
            <a:r>
              <a:rPr lang="ru-RU" sz="1600" b="1" dirty="0" smtClean="0">
                <a:solidFill>
                  <a:schemeClr val="accent4">
                    <a:lumMod val="10000"/>
                  </a:schemeClr>
                </a:solidFill>
                <a:latin typeface="+mn-lt"/>
              </a:rPr>
              <a:t> и </a:t>
            </a:r>
            <a:r>
              <a:rPr lang="ru-RU" sz="1600" b="1" dirty="0" err="1" smtClean="0">
                <a:solidFill>
                  <a:schemeClr val="accent4">
                    <a:lumMod val="10000"/>
                  </a:schemeClr>
                </a:solidFill>
                <a:latin typeface="+mn-lt"/>
              </a:rPr>
              <a:t>межкалибровочных</a:t>
            </a:r>
            <a:r>
              <a:rPr lang="ru-RU" sz="1600" b="1" dirty="0" smtClean="0">
                <a:solidFill>
                  <a:schemeClr val="accent4">
                    <a:lumMod val="10000"/>
                  </a:schemeClr>
                </a:solidFill>
                <a:latin typeface="+mn-lt"/>
              </a:rPr>
              <a:t> интервалов средств измерений»</a:t>
            </a:r>
            <a:endParaRPr lang="ru-RU" sz="1600" b="1" dirty="0">
              <a:solidFill>
                <a:schemeClr val="accent4">
                  <a:lumMod val="10000"/>
                </a:schemeClr>
              </a:solidFill>
              <a:latin typeface="+mn-lt"/>
            </a:endParaRPr>
          </a:p>
        </p:txBody>
      </p:sp>
    </p:spTree>
    <p:extLst>
      <p:ext uri="{BB962C8B-B14F-4D97-AF65-F5344CB8AC3E}">
        <p14:creationId xmlns:p14="http://schemas.microsoft.com/office/powerpoint/2010/main" val="3481146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Box 5"/>
              <p:cNvSpPr txBox="1"/>
              <p:nvPr/>
            </p:nvSpPr>
            <p:spPr>
              <a:xfrm>
                <a:off x="385482" y="1419894"/>
                <a:ext cx="6382871" cy="360612"/>
              </a:xfrm>
              <a:prstGeom prst="rect">
                <a:avLst/>
              </a:prstGeom>
              <a:noFill/>
            </p:spPr>
            <p:txBody>
              <a:bodyPr wrap="square" rtlCol="0">
                <a:spAutoFit/>
              </a:bodyPr>
              <a:lstStyle/>
              <a:p>
                <a:pPr eaLnBrk="1" hangingPunct="1"/>
                <a:r>
                  <a:rPr lang="ru-RU" sz="1600" spc="-50" dirty="0">
                    <a:solidFill>
                      <a:srgbClr val="000000"/>
                    </a:solidFill>
                    <a:latin typeface="+mn-lt"/>
                    <a:ea typeface="SimSun" panose="02010600030101010101" pitchFamily="2" charset="-122"/>
                  </a:rPr>
                  <a:t>Если нормируется </a:t>
                </a:r>
                <a:r>
                  <a:rPr lang="ru-RU" sz="1600" spc="-50" dirty="0" smtClean="0">
                    <a:solidFill>
                      <a:srgbClr val="000000"/>
                    </a:solidFill>
                    <a:latin typeface="+mn-lt"/>
                    <a:ea typeface="SimSun" panose="02010600030101010101" pitchFamily="2" charset="-122"/>
                  </a:rPr>
                  <a:t>средняя </a:t>
                </a:r>
                <a:r>
                  <a:rPr lang="ru-RU" sz="1600" spc="-50" dirty="0">
                    <a:solidFill>
                      <a:srgbClr val="000000"/>
                    </a:solidFill>
                    <a:latin typeface="+mn-lt"/>
                    <a:ea typeface="SimSun" panose="02010600030101010101" pitchFamily="2" charset="-122"/>
                  </a:rPr>
                  <a:t>наработка до первого отказа </a:t>
                </a:r>
                <a14:m>
                  <m:oMath xmlns:m="http://schemas.openxmlformats.org/officeDocument/2006/math">
                    <m:sSub>
                      <m:sSubPr>
                        <m:ctrlPr>
                          <a:rPr lang="ru-RU" sz="1600" i="1" spc="-50">
                            <a:solidFill>
                              <a:srgbClr val="000000"/>
                            </a:solidFill>
                            <a:latin typeface="Cambria Math" panose="02040503050406030204" pitchFamily="18" charset="0"/>
                          </a:rPr>
                        </m:ctrlPr>
                      </m:sSubPr>
                      <m:e>
                        <m:r>
                          <m:rPr>
                            <m:sty m:val="p"/>
                          </m:rPr>
                          <a:rPr lang="ru-RU" sz="1600" i="0" spc="-50">
                            <a:solidFill>
                              <a:srgbClr val="000000"/>
                            </a:solidFill>
                            <a:latin typeface="Cambria Math" panose="02040503050406030204" pitchFamily="18" charset="0"/>
                          </a:rPr>
                          <m:t>T</m:t>
                        </m:r>
                      </m:e>
                      <m:sub>
                        <m:r>
                          <a:rPr lang="ru-RU" sz="1600" i="0" spc="-50">
                            <a:solidFill>
                              <a:srgbClr val="000000"/>
                            </a:solidFill>
                            <a:latin typeface="Cambria Math" panose="02040503050406030204" pitchFamily="18" charset="0"/>
                          </a:rPr>
                          <m:t>ср</m:t>
                        </m:r>
                      </m:sub>
                    </m:sSub>
                  </m:oMath>
                </a14:m>
                <a:r>
                  <a:rPr lang="ru-RU" sz="1600" spc="-50" dirty="0">
                    <a:solidFill>
                      <a:srgbClr val="000000"/>
                    </a:solidFill>
                    <a:latin typeface="+mn-lt"/>
                    <a:ea typeface="SimSun" panose="02010600030101010101" pitchFamily="2" charset="-122"/>
                  </a:rPr>
                  <a:t>:</a:t>
                </a:r>
              </a:p>
            </p:txBody>
          </p:sp>
        </mc:Choice>
        <mc:Fallback xmlns="">
          <p:sp>
            <p:nvSpPr>
              <p:cNvPr id="6" name="TextBox 5"/>
              <p:cNvSpPr txBox="1">
                <a:spLocks noRot="1" noChangeAspect="1" noMove="1" noResize="1" noEditPoints="1" noAdjustHandles="1" noChangeArrowheads="1" noChangeShapeType="1" noTextEdit="1"/>
              </p:cNvSpPr>
              <p:nvPr/>
            </p:nvSpPr>
            <p:spPr>
              <a:xfrm>
                <a:off x="385482" y="1419894"/>
                <a:ext cx="6382871" cy="360612"/>
              </a:xfrm>
              <a:prstGeom prst="rect">
                <a:avLst/>
              </a:prstGeom>
              <a:blipFill>
                <a:blip r:embed="rId3"/>
                <a:stretch>
                  <a:fillRect l="-478" t="-5085" b="-1525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7" name="Прямоугольник 6"/>
              <p:cNvSpPr/>
              <p:nvPr/>
            </p:nvSpPr>
            <p:spPr>
              <a:xfrm>
                <a:off x="331694" y="2136306"/>
                <a:ext cx="4603375" cy="1803955"/>
              </a:xfrm>
              <a:prstGeom prst="rect">
                <a:avLst/>
              </a:prstGeom>
            </p:spPr>
            <p:txBody>
              <a:bodyPr wrap="none">
                <a:spAutoFit/>
              </a:bodyPr>
              <a:lstStyle/>
              <a:p>
                <a:pPr eaLnBrk="1" hangingPunct="1"/>
                <a14:m>
                  <m:oMathPara xmlns:m="http://schemas.openxmlformats.org/officeDocument/2006/math">
                    <m:oMathParaPr>
                      <m:jc m:val="centerGroup"/>
                    </m:oMathParaPr>
                    <m:oMath xmlns:m="http://schemas.openxmlformats.org/officeDocument/2006/math">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𝑇</m:t>
                          </m:r>
                        </m:e>
                        <m:sub>
                          <m:r>
                            <a:rPr lang="ru-RU" sz="3000">
                              <a:solidFill>
                                <a:srgbClr val="000000"/>
                              </a:solidFill>
                              <a:latin typeface="Cambria Math" panose="02040503050406030204" pitchFamily="18" charset="0"/>
                            </a:rPr>
                            <m:t>1</m:t>
                          </m:r>
                        </m:sub>
                      </m:sSub>
                      <m:r>
                        <a:rPr lang="ru-RU" sz="3000">
                          <a:solidFill>
                            <a:srgbClr val="000000"/>
                          </a:solidFill>
                          <a:latin typeface="Cambria Math" panose="02040503050406030204" pitchFamily="18" charset="0"/>
                        </a:rPr>
                        <m:t>=</m:t>
                      </m:r>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𝑇</m:t>
                          </m:r>
                        </m:e>
                        <m:sub>
                          <m:r>
                            <a:rPr lang="ru-RU" sz="3000">
                              <a:solidFill>
                                <a:srgbClr val="000000"/>
                              </a:solidFill>
                              <a:latin typeface="Cambria Math" panose="02040503050406030204" pitchFamily="18" charset="0"/>
                            </a:rPr>
                            <m:t>ср.м</m:t>
                          </m:r>
                        </m:sub>
                      </m:sSub>
                      <m:f>
                        <m:fPr>
                          <m:ctrlPr>
                            <a:rPr lang="ru-RU" sz="3000" i="1">
                              <a:solidFill>
                                <a:srgbClr val="000000"/>
                              </a:solidFill>
                              <a:latin typeface="Cambria Math" panose="02040503050406030204" pitchFamily="18" charset="0"/>
                            </a:rPr>
                          </m:ctrlPr>
                        </m:fPr>
                        <m:num>
                          <m:func>
                            <m:funcPr>
                              <m:ctrlPr>
                                <a:rPr lang="ru-RU" sz="3000" i="1">
                                  <a:solidFill>
                                    <a:srgbClr val="000000"/>
                                  </a:solidFill>
                                  <a:latin typeface="Cambria Math" panose="02040503050406030204" pitchFamily="18" charset="0"/>
                                </a:rPr>
                              </m:ctrlPr>
                            </m:funcPr>
                            <m:fName>
                              <m:r>
                                <m:rPr>
                                  <m:sty m:val="p"/>
                                </m:rPr>
                                <a:rPr lang="ru-RU" sz="3000">
                                  <a:solidFill>
                                    <a:srgbClr val="000000"/>
                                  </a:solidFill>
                                  <a:latin typeface="Cambria Math" panose="02040503050406030204" pitchFamily="18" charset="0"/>
                                </a:rPr>
                                <m:t>ln</m:t>
                              </m:r>
                            </m:fName>
                            <m:e>
                              <m:d>
                                <m:dPr>
                                  <m:ctrlPr>
                                    <a:rPr lang="ru-RU" sz="3000" i="1">
                                      <a:solidFill>
                                        <a:srgbClr val="000000"/>
                                      </a:solidFill>
                                      <a:latin typeface="Cambria Math" panose="02040503050406030204" pitchFamily="18" charset="0"/>
                                    </a:rPr>
                                  </m:ctrlPr>
                                </m:dPr>
                                <m:e>
                                  <m:f>
                                    <m:fPr>
                                      <m:ctrlPr>
                                        <a:rPr lang="ru-RU" sz="3000" i="1">
                                          <a:solidFill>
                                            <a:srgbClr val="000000"/>
                                          </a:solidFill>
                                          <a:latin typeface="Cambria Math" panose="02040503050406030204" pitchFamily="18" charset="0"/>
                                        </a:rPr>
                                      </m:ctrlPr>
                                    </m:fPr>
                                    <m:num>
                                      <m:sSub>
                                        <m:sSubPr>
                                          <m:ctrlPr>
                                            <a:rPr lang="ru-RU" sz="3000" i="1">
                                              <a:solidFill>
                                                <a:srgbClr val="000000"/>
                                              </a:solidFill>
                                              <a:latin typeface="Cambria Math" panose="02040503050406030204" pitchFamily="18" charset="0"/>
                                            </a:rPr>
                                          </m:ctrlPr>
                                        </m:sSubPr>
                                        <m:e>
                                          <m:r>
                                            <a:rPr lang="ru-RU" sz="3000">
                                              <a:solidFill>
                                                <a:srgbClr val="000000"/>
                                              </a:solidFill>
                                              <a:latin typeface="Cambria Math" panose="02040503050406030204" pitchFamily="18" charset="0"/>
                                            </a:rPr>
                                            <m:t>∆</m:t>
                                          </m:r>
                                        </m:e>
                                        <m:sub>
                                          <m:r>
                                            <a:rPr lang="ru-RU" sz="3000">
                                              <a:solidFill>
                                                <a:srgbClr val="000000"/>
                                              </a:solidFill>
                                              <a:latin typeface="Cambria Math" panose="02040503050406030204" pitchFamily="18" charset="0"/>
                                            </a:rPr>
                                            <m:t>Э</m:t>
                                          </m:r>
                                        </m:sub>
                                      </m:sSub>
                                    </m:num>
                                    <m:den>
                                      <m:sSub>
                                        <m:sSubPr>
                                          <m:ctrlPr>
                                            <a:rPr lang="ru-RU" sz="3000" i="1">
                                              <a:solidFill>
                                                <a:srgbClr val="000000"/>
                                              </a:solidFill>
                                              <a:latin typeface="Cambria Math" panose="02040503050406030204" pitchFamily="18" charset="0"/>
                                            </a:rPr>
                                          </m:ctrlPr>
                                        </m:sSubPr>
                                        <m:e>
                                          <m:r>
                                            <m:rPr>
                                              <m:sty m:val="p"/>
                                            </m:rPr>
                                            <a:rPr lang="ru-RU" sz="3000">
                                              <a:solidFill>
                                                <a:srgbClr val="000000"/>
                                              </a:solidFill>
                                              <a:latin typeface="Cambria Math" panose="02040503050406030204" pitchFamily="18" charset="0"/>
                                            </a:rPr>
                                            <m:t>λ</m:t>
                                          </m:r>
                                          <m:r>
                                            <a:rPr lang="ru-RU" sz="3000">
                                              <a:solidFill>
                                                <a:srgbClr val="000000"/>
                                              </a:solidFill>
                                              <a:latin typeface="Cambria Math" panose="02040503050406030204" pitchFamily="18" charset="0"/>
                                            </a:rPr>
                                            <m:t> </m:t>
                                          </m:r>
                                        </m:e>
                                        <m:sub>
                                          <m:r>
                                            <a:rPr lang="ru-RU" sz="3000" i="1">
                                              <a:solidFill>
                                                <a:srgbClr val="000000"/>
                                              </a:solidFill>
                                              <a:latin typeface="Cambria Math" panose="02040503050406030204" pitchFamily="18" charset="0"/>
                                            </a:rPr>
                                            <m:t>𝑃</m:t>
                                          </m:r>
                                        </m:sub>
                                      </m:sSub>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𝜎</m:t>
                                          </m:r>
                                        </m:e>
                                        <m:sub>
                                          <m:r>
                                            <a:rPr lang="ru-RU" sz="3000">
                                              <a:solidFill>
                                                <a:srgbClr val="000000"/>
                                              </a:solidFill>
                                              <a:latin typeface="Cambria Math" panose="02040503050406030204" pitchFamily="18" charset="0"/>
                                            </a:rPr>
                                            <m:t>0</m:t>
                                          </m:r>
                                        </m:sub>
                                      </m:sSub>
                                    </m:den>
                                  </m:f>
                                </m:e>
                              </m:d>
                            </m:e>
                          </m:func>
                        </m:num>
                        <m:den>
                          <m:func>
                            <m:funcPr>
                              <m:ctrlPr>
                                <a:rPr lang="ru-RU" sz="3000" i="1">
                                  <a:solidFill>
                                    <a:srgbClr val="000000"/>
                                  </a:solidFill>
                                  <a:latin typeface="Cambria Math" panose="02040503050406030204" pitchFamily="18" charset="0"/>
                                </a:rPr>
                              </m:ctrlPr>
                            </m:funcPr>
                            <m:fName>
                              <m:r>
                                <m:rPr>
                                  <m:sty m:val="p"/>
                                </m:rPr>
                                <a:rPr lang="ru-RU" sz="3000">
                                  <a:solidFill>
                                    <a:srgbClr val="000000"/>
                                  </a:solidFill>
                                  <a:latin typeface="Cambria Math" panose="02040503050406030204" pitchFamily="18" charset="0"/>
                                </a:rPr>
                                <m:t>ln</m:t>
                              </m:r>
                            </m:fName>
                            <m:e>
                              <m:d>
                                <m:dPr>
                                  <m:ctrlPr>
                                    <a:rPr lang="ru-RU" sz="3000" i="1">
                                      <a:solidFill>
                                        <a:srgbClr val="000000"/>
                                      </a:solidFill>
                                      <a:latin typeface="Cambria Math" panose="02040503050406030204" pitchFamily="18" charset="0"/>
                                    </a:rPr>
                                  </m:ctrlPr>
                                </m:dPr>
                                <m:e>
                                  <m:f>
                                    <m:fPr>
                                      <m:ctrlPr>
                                        <a:rPr lang="ru-RU" sz="3000" i="1">
                                          <a:solidFill>
                                            <a:srgbClr val="000000"/>
                                          </a:solidFill>
                                          <a:latin typeface="Cambria Math" panose="02040503050406030204" pitchFamily="18" charset="0"/>
                                        </a:rPr>
                                      </m:ctrlPr>
                                    </m:fPr>
                                    <m:num>
                                      <m:r>
                                        <a:rPr lang="ru-RU" sz="3000">
                                          <a:solidFill>
                                            <a:srgbClr val="000000"/>
                                          </a:solidFill>
                                          <a:latin typeface="Cambria Math" panose="02040503050406030204" pitchFamily="18" charset="0"/>
                                        </a:rPr>
                                        <m:t>∆</m:t>
                                      </m:r>
                                    </m:num>
                                    <m:den>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𝜎</m:t>
                                          </m:r>
                                        </m:e>
                                        <m:sub>
                                          <m:r>
                                            <a:rPr lang="ru-RU" sz="3000">
                                              <a:solidFill>
                                                <a:srgbClr val="000000"/>
                                              </a:solidFill>
                                              <a:latin typeface="Cambria Math" panose="02040503050406030204" pitchFamily="18" charset="0"/>
                                            </a:rPr>
                                            <m:t>0</m:t>
                                          </m:r>
                                        </m:sub>
                                      </m:sSub>
                                    </m:den>
                                  </m:f>
                                  <m:r>
                                    <a:rPr lang="ru-RU" sz="3000">
                                      <a:solidFill>
                                        <a:srgbClr val="000000"/>
                                      </a:solidFill>
                                      <a:latin typeface="Cambria Math" panose="02040503050406030204" pitchFamily="18" charset="0"/>
                                    </a:rPr>
                                    <m:t>+0,635</m:t>
                                  </m:r>
                                </m:e>
                              </m:d>
                            </m:e>
                          </m:func>
                        </m:den>
                      </m:f>
                      <m:r>
                        <a:rPr lang="ru-RU" sz="3000">
                          <a:solidFill>
                            <a:srgbClr val="000000"/>
                          </a:solidFill>
                          <a:latin typeface="Cambria Math" panose="02040503050406030204" pitchFamily="18" charset="0"/>
                        </a:rPr>
                        <m:t>,</m:t>
                      </m:r>
                    </m:oMath>
                  </m:oMathPara>
                </a14:m>
                <a:endParaRPr lang="ru-RU" sz="3000" dirty="0">
                  <a:solidFill>
                    <a:srgbClr val="000000"/>
                  </a:solidFill>
                  <a:latin typeface="Arial" panose="020B0604020202020204" pitchFamily="34" charset="0"/>
                  <a:ea typeface="SimSun" panose="02010600030101010101" pitchFamily="2" charset="-122"/>
                </a:endParaRPr>
              </a:p>
            </p:txBody>
          </p:sp>
        </mc:Choice>
        <mc:Fallback xmlns="">
          <p:sp>
            <p:nvSpPr>
              <p:cNvPr id="7" name="Прямоугольник 6"/>
              <p:cNvSpPr>
                <a:spLocks noRot="1" noChangeAspect="1" noMove="1" noResize="1" noEditPoints="1" noAdjustHandles="1" noChangeArrowheads="1" noChangeShapeType="1" noTextEdit="1"/>
              </p:cNvSpPr>
              <p:nvPr/>
            </p:nvSpPr>
            <p:spPr>
              <a:xfrm>
                <a:off x="331694" y="2136306"/>
                <a:ext cx="4603375" cy="1803955"/>
              </a:xfrm>
              <a:prstGeom prst="rect">
                <a:avLst/>
              </a:prstGeom>
              <a:blipFill>
                <a:blip r:embed="rId4"/>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8" name="Прямоугольник 7"/>
              <p:cNvSpPr/>
              <p:nvPr/>
            </p:nvSpPr>
            <p:spPr>
              <a:xfrm>
                <a:off x="5004048" y="2584864"/>
                <a:ext cx="3799309" cy="966034"/>
              </a:xfrm>
              <a:prstGeom prst="rect">
                <a:avLst/>
              </a:prstGeom>
            </p:spPr>
            <p:txBody>
              <a:bodyPr wrap="none">
                <a:spAutoFit/>
              </a:bodyPr>
              <a:lstStyle/>
              <a:p>
                <a:pPr eaLnBrk="1" hangingPunct="1"/>
                <a14:m>
                  <m:oMathPara xmlns:m="http://schemas.openxmlformats.org/officeDocument/2006/math">
                    <m:oMathParaPr>
                      <m:jc m:val="centerGroup"/>
                    </m:oMathParaPr>
                    <m:oMath xmlns:m="http://schemas.openxmlformats.org/officeDocument/2006/math">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𝑇</m:t>
                          </m:r>
                        </m:e>
                        <m:sub>
                          <m:r>
                            <a:rPr lang="ru-RU" sz="3000">
                              <a:solidFill>
                                <a:srgbClr val="000000"/>
                              </a:solidFill>
                              <a:latin typeface="Cambria Math" panose="02040503050406030204" pitchFamily="18" charset="0"/>
                            </a:rPr>
                            <m:t>2</m:t>
                          </m:r>
                        </m:sub>
                      </m:sSub>
                      <m:r>
                        <a:rPr lang="ru-RU" sz="3000">
                          <a:solidFill>
                            <a:srgbClr val="000000"/>
                          </a:solidFill>
                          <a:latin typeface="Cambria Math" panose="02040503050406030204" pitchFamily="18" charset="0"/>
                        </a:rPr>
                        <m:t>=</m:t>
                      </m:r>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𝑇</m:t>
                          </m:r>
                        </m:e>
                        <m:sub>
                          <m:r>
                            <a:rPr lang="ru-RU" sz="3000">
                              <a:solidFill>
                                <a:srgbClr val="000000"/>
                              </a:solidFill>
                              <a:latin typeface="Cambria Math" panose="02040503050406030204" pitchFamily="18" charset="0"/>
                            </a:rPr>
                            <m:t>ср.м</m:t>
                          </m:r>
                        </m:sub>
                      </m:sSub>
                      <m:f>
                        <m:fPr>
                          <m:ctrlPr>
                            <a:rPr lang="ru-RU" sz="3000" i="1">
                              <a:solidFill>
                                <a:srgbClr val="000000"/>
                              </a:solidFill>
                              <a:latin typeface="Cambria Math" panose="02040503050406030204" pitchFamily="18" charset="0"/>
                            </a:rPr>
                          </m:ctrlPr>
                        </m:fPr>
                        <m:num>
                          <m:sSub>
                            <m:sSubPr>
                              <m:ctrlPr>
                                <a:rPr lang="ru-RU" sz="3000" i="1">
                                  <a:solidFill>
                                    <a:srgbClr val="000000"/>
                                  </a:solidFill>
                                  <a:latin typeface="Cambria Math" panose="02040503050406030204" pitchFamily="18" charset="0"/>
                                </a:rPr>
                              </m:ctrlPr>
                            </m:sSubPr>
                            <m:e>
                              <m:r>
                                <a:rPr lang="ru-RU" sz="3000">
                                  <a:solidFill>
                                    <a:srgbClr val="000000"/>
                                  </a:solidFill>
                                  <a:latin typeface="Cambria Math" panose="02040503050406030204" pitchFamily="18" charset="0"/>
                                </a:rPr>
                                <m:t>∆</m:t>
                              </m:r>
                            </m:e>
                            <m:sub>
                              <m:r>
                                <a:rPr lang="ru-RU" sz="3000">
                                  <a:solidFill>
                                    <a:srgbClr val="000000"/>
                                  </a:solidFill>
                                  <a:latin typeface="Cambria Math" panose="02040503050406030204" pitchFamily="18" charset="0"/>
                                </a:rPr>
                                <m:t>Э</m:t>
                              </m:r>
                            </m:sub>
                          </m:sSub>
                          <m:r>
                            <a:rPr lang="ru-RU" sz="3000">
                              <a:solidFill>
                                <a:srgbClr val="000000"/>
                              </a:solidFill>
                              <a:latin typeface="Cambria Math" panose="02040503050406030204" pitchFamily="18" charset="0"/>
                            </a:rPr>
                            <m:t>−</m:t>
                          </m:r>
                          <m:sSub>
                            <m:sSubPr>
                              <m:ctrlPr>
                                <a:rPr lang="ru-RU" sz="3000" i="1">
                                  <a:solidFill>
                                    <a:srgbClr val="000000"/>
                                  </a:solidFill>
                                  <a:latin typeface="Cambria Math" panose="02040503050406030204" pitchFamily="18" charset="0"/>
                                </a:rPr>
                              </m:ctrlPr>
                            </m:sSubPr>
                            <m:e>
                              <m:r>
                                <m:rPr>
                                  <m:sty m:val="p"/>
                                </m:rPr>
                                <a:rPr lang="ru-RU" sz="3000">
                                  <a:solidFill>
                                    <a:srgbClr val="000000"/>
                                  </a:solidFill>
                                  <a:latin typeface="Cambria Math" panose="02040503050406030204" pitchFamily="18" charset="0"/>
                                </a:rPr>
                                <m:t>λ</m:t>
                              </m:r>
                              <m:r>
                                <a:rPr lang="ru-RU" sz="3000">
                                  <a:solidFill>
                                    <a:srgbClr val="000000"/>
                                  </a:solidFill>
                                  <a:latin typeface="Cambria Math" panose="02040503050406030204" pitchFamily="18" charset="0"/>
                                </a:rPr>
                                <m:t> </m:t>
                              </m:r>
                            </m:e>
                            <m:sub>
                              <m:r>
                                <a:rPr lang="ru-RU" sz="3000" i="1">
                                  <a:solidFill>
                                    <a:srgbClr val="000000"/>
                                  </a:solidFill>
                                  <a:latin typeface="Cambria Math" panose="02040503050406030204" pitchFamily="18" charset="0"/>
                                </a:rPr>
                                <m:t>𝑃</m:t>
                              </m:r>
                            </m:sub>
                          </m:sSub>
                          <m:sSub>
                            <m:sSubPr>
                              <m:ctrlPr>
                                <a:rPr lang="ru-RU" sz="3000" i="1">
                                  <a:solidFill>
                                    <a:srgbClr val="000000"/>
                                  </a:solidFill>
                                  <a:latin typeface="Cambria Math" panose="02040503050406030204" pitchFamily="18" charset="0"/>
                                </a:rPr>
                              </m:ctrlPr>
                            </m:sSubPr>
                            <m:e>
                              <m:r>
                                <a:rPr lang="ru-RU" sz="3000" i="1">
                                  <a:solidFill>
                                    <a:srgbClr val="000000"/>
                                  </a:solidFill>
                                  <a:latin typeface="Cambria Math" panose="02040503050406030204" pitchFamily="18" charset="0"/>
                                </a:rPr>
                                <m:t>𝜎</m:t>
                              </m:r>
                            </m:e>
                            <m:sub>
                              <m:r>
                                <a:rPr lang="ru-RU" sz="3000">
                                  <a:solidFill>
                                    <a:srgbClr val="000000"/>
                                  </a:solidFill>
                                  <a:latin typeface="Cambria Math" panose="02040503050406030204" pitchFamily="18" charset="0"/>
                                </a:rPr>
                                <m:t>0</m:t>
                              </m:r>
                            </m:sub>
                          </m:sSub>
                        </m:num>
                        <m:den>
                          <m:r>
                            <a:rPr lang="ru-RU" sz="3000">
                              <a:solidFill>
                                <a:srgbClr val="000000"/>
                              </a:solidFill>
                              <a:latin typeface="Cambria Math" panose="02040503050406030204" pitchFamily="18" charset="0"/>
                            </a:rPr>
                            <m:t>∆</m:t>
                          </m:r>
                        </m:den>
                      </m:f>
                      <m:r>
                        <a:rPr lang="ru-RU" sz="3000">
                          <a:solidFill>
                            <a:srgbClr val="000000"/>
                          </a:solidFill>
                          <a:latin typeface="Cambria Math" panose="02040503050406030204" pitchFamily="18" charset="0"/>
                        </a:rPr>
                        <m:t>,</m:t>
                      </m:r>
                    </m:oMath>
                  </m:oMathPara>
                </a14:m>
                <a:endParaRPr lang="ru-RU" sz="3000" dirty="0">
                  <a:solidFill>
                    <a:srgbClr val="000000"/>
                  </a:solidFill>
                  <a:latin typeface="Arial" panose="020B0604020202020204" pitchFamily="34" charset="0"/>
                  <a:ea typeface="SimSun" panose="02010600030101010101" pitchFamily="2" charset="-122"/>
                </a:endParaRPr>
              </a:p>
            </p:txBody>
          </p:sp>
        </mc:Choice>
        <mc:Fallback xmlns="">
          <p:sp>
            <p:nvSpPr>
              <p:cNvPr id="8" name="Прямоугольник 7"/>
              <p:cNvSpPr>
                <a:spLocks noRot="1" noChangeAspect="1" noMove="1" noResize="1" noEditPoints="1" noAdjustHandles="1" noChangeArrowheads="1" noChangeShapeType="1" noTextEdit="1"/>
              </p:cNvSpPr>
              <p:nvPr/>
            </p:nvSpPr>
            <p:spPr>
              <a:xfrm>
                <a:off x="5004048" y="2584864"/>
                <a:ext cx="3799309" cy="966034"/>
              </a:xfrm>
              <a:prstGeom prst="rect">
                <a:avLst/>
              </a:prstGeom>
              <a:blipFill>
                <a:blip r:embed="rId5"/>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385482" y="4389999"/>
                <a:ext cx="8758517" cy="1345497"/>
              </a:xfrm>
              <a:prstGeom prst="rect">
                <a:avLst/>
              </a:prstGeom>
              <a:noFill/>
            </p:spPr>
            <p:txBody>
              <a:bodyPr wrap="square" rtlCol="0">
                <a:spAutoFit/>
              </a:bodyPr>
              <a:lstStyle/>
              <a:p>
                <a:pPr eaLnBrk="1" hangingPunct="1"/>
                <a:r>
                  <a:rPr lang="ru-RU" sz="1600" dirty="0" smtClean="0">
                    <a:solidFill>
                      <a:schemeClr val="accent4">
                        <a:lumMod val="10000"/>
                      </a:schemeClr>
                    </a:solidFill>
                    <a:latin typeface="+mn-lt"/>
                    <a:ea typeface="SimSun" panose="02010600030101010101" pitchFamily="2" charset="-122"/>
                  </a:rPr>
                  <a:t>где </a:t>
                </a:r>
                <a14:m>
                  <m:oMath xmlns:m="http://schemas.openxmlformats.org/officeDocument/2006/math">
                    <m:sSub>
                      <m:sSubPr>
                        <m:ctrlPr>
                          <a:rPr lang="ru-RU" sz="1600" i="1">
                            <a:solidFill>
                              <a:schemeClr val="accent4">
                                <a:lumMod val="10000"/>
                              </a:schemeClr>
                            </a:solidFill>
                            <a:latin typeface="Cambria Math" panose="02040503050406030204" pitchFamily="18" charset="0"/>
                          </a:rPr>
                        </m:ctrlPr>
                      </m:sSubPr>
                      <m:e>
                        <m:r>
                          <a:rPr lang="ru-RU" sz="1600" i="1">
                            <a:solidFill>
                              <a:schemeClr val="accent4">
                                <a:lumMod val="10000"/>
                              </a:schemeClr>
                            </a:solidFill>
                            <a:latin typeface="Cambria Math" panose="02040503050406030204" pitchFamily="18" charset="0"/>
                          </a:rPr>
                          <m:t>Т</m:t>
                        </m:r>
                      </m:e>
                      <m:sub>
                        <m:r>
                          <a:rPr lang="ru-RU" sz="1600" i="1">
                            <a:solidFill>
                              <a:schemeClr val="accent4">
                                <a:lumMod val="10000"/>
                              </a:schemeClr>
                            </a:solidFill>
                            <a:latin typeface="Cambria Math" panose="02040503050406030204" pitchFamily="18" charset="0"/>
                          </a:rPr>
                          <m:t>ср.м</m:t>
                        </m:r>
                      </m:sub>
                    </m:sSub>
                  </m:oMath>
                </a14:m>
                <a:r>
                  <a:rPr lang="ru-RU" sz="1600" dirty="0">
                    <a:solidFill>
                      <a:schemeClr val="accent4">
                        <a:lumMod val="10000"/>
                      </a:schemeClr>
                    </a:solidFill>
                    <a:latin typeface="+mn-lt"/>
                    <a:ea typeface="SimSun" panose="02010600030101010101" pitchFamily="2" charset="-122"/>
                  </a:rPr>
                  <a:t> – средняя наработка до первого метрологического отказа</a:t>
                </a:r>
                <a:r>
                  <a:rPr lang="ru-RU" sz="1600" dirty="0" smtClean="0">
                    <a:solidFill>
                      <a:schemeClr val="accent4">
                        <a:lumMod val="10000"/>
                      </a:schemeClr>
                    </a:solidFill>
                    <a:latin typeface="+mn-lt"/>
                    <a:ea typeface="SimSun" panose="02010600030101010101" pitchFamily="2" charset="-122"/>
                  </a:rPr>
                  <a:t>.</a:t>
                </a:r>
                <a:endParaRPr lang="en-US" sz="1600" dirty="0" smtClean="0">
                  <a:solidFill>
                    <a:schemeClr val="accent4">
                      <a:lumMod val="10000"/>
                    </a:schemeClr>
                  </a:solidFill>
                  <a:latin typeface="+mn-lt"/>
                  <a:ea typeface="SimSun" panose="02010600030101010101" pitchFamily="2" charset="-122"/>
                </a:endParaRPr>
              </a:p>
              <a:p>
                <a:pPr eaLnBrk="1" hangingPunct="1"/>
                <a:endParaRPr lang="en-US" sz="1600" spc="-10" dirty="0">
                  <a:solidFill>
                    <a:schemeClr val="accent4">
                      <a:lumMod val="10000"/>
                    </a:schemeClr>
                  </a:solidFill>
                  <a:latin typeface="+mn-lt"/>
                  <a:ea typeface="SimSun" panose="02010600030101010101" pitchFamily="2" charset="-122"/>
                </a:endParaRPr>
              </a:p>
              <a:p>
                <a:pPr eaLnBrk="1" hangingPunct="1"/>
                <a:endParaRPr lang="en-US" sz="1600" spc="-10" dirty="0" smtClean="0">
                  <a:solidFill>
                    <a:schemeClr val="accent4">
                      <a:lumMod val="10000"/>
                    </a:schemeClr>
                  </a:solidFill>
                  <a:latin typeface="+mn-lt"/>
                  <a:ea typeface="SimSun" panose="02010600030101010101" pitchFamily="2" charset="-122"/>
                </a:endParaRPr>
              </a:p>
              <a:p>
                <a:pPr eaLnBrk="1" hangingPunct="1"/>
                <a:r>
                  <a:rPr lang="ru-RU" sz="1600" dirty="0">
                    <a:solidFill>
                      <a:schemeClr val="accent4">
                        <a:lumMod val="10000"/>
                      </a:schemeClr>
                    </a:solidFill>
                    <a:latin typeface="+mn-lt"/>
                  </a:rPr>
                  <a:t>В качестве </a:t>
                </a:r>
                <a:r>
                  <a:rPr lang="ru-RU" sz="1600" dirty="0" smtClean="0">
                    <a:solidFill>
                      <a:schemeClr val="accent4">
                        <a:lumMod val="10000"/>
                      </a:schemeClr>
                    </a:solidFill>
                    <a:latin typeface="+mn-lt"/>
                  </a:rPr>
                  <a:t>МПИ </a:t>
                </a:r>
                <a:r>
                  <a:rPr lang="ru-RU" sz="1600" dirty="0">
                    <a:solidFill>
                      <a:schemeClr val="accent4">
                        <a:lumMod val="10000"/>
                      </a:schemeClr>
                    </a:solidFill>
                    <a:latin typeface="+mn-lt"/>
                  </a:rPr>
                  <a:t>принимают </a:t>
                </a:r>
                <a:r>
                  <a:rPr lang="ru-RU" sz="1600" i="1" dirty="0">
                    <a:solidFill>
                      <a:schemeClr val="accent4">
                        <a:lumMod val="10000"/>
                      </a:schemeClr>
                    </a:solidFill>
                    <a:latin typeface="+mn-lt"/>
                  </a:rPr>
                  <a:t>Т</a:t>
                </a:r>
                <a:r>
                  <a:rPr lang="ru-RU" sz="1600" dirty="0">
                    <a:solidFill>
                      <a:schemeClr val="accent4">
                        <a:lumMod val="10000"/>
                      </a:schemeClr>
                    </a:solidFill>
                    <a:latin typeface="+mn-lt"/>
                  </a:rPr>
                  <a:t> = </a:t>
                </a:r>
                <a:r>
                  <a:rPr lang="ru-RU" sz="1600" dirty="0" err="1">
                    <a:solidFill>
                      <a:schemeClr val="accent4">
                        <a:lumMod val="10000"/>
                      </a:schemeClr>
                    </a:solidFill>
                    <a:latin typeface="+mn-lt"/>
                  </a:rPr>
                  <a:t>min</a:t>
                </a:r>
                <a:r>
                  <a:rPr lang="ru-RU" sz="1600" dirty="0">
                    <a:solidFill>
                      <a:schemeClr val="accent4">
                        <a:lumMod val="10000"/>
                      </a:schemeClr>
                    </a:solidFill>
                    <a:latin typeface="+mn-lt"/>
                  </a:rPr>
                  <a:t>[</a:t>
                </a:r>
                <a:r>
                  <a:rPr lang="en-US" sz="1600" i="1" dirty="0">
                    <a:solidFill>
                      <a:schemeClr val="accent4">
                        <a:lumMod val="10000"/>
                      </a:schemeClr>
                    </a:solidFill>
                    <a:latin typeface="+mn-lt"/>
                  </a:rPr>
                  <a:t>T</a:t>
                </a:r>
                <a:r>
                  <a:rPr lang="ru-RU" sz="1600" baseline="-25000" dirty="0">
                    <a:solidFill>
                      <a:schemeClr val="accent4">
                        <a:lumMod val="10000"/>
                      </a:schemeClr>
                    </a:solidFill>
                    <a:latin typeface="+mn-lt"/>
                  </a:rPr>
                  <a:t>1</a:t>
                </a:r>
                <a:r>
                  <a:rPr lang="ru-RU" sz="1600" dirty="0">
                    <a:solidFill>
                      <a:schemeClr val="accent4">
                        <a:lumMod val="10000"/>
                      </a:schemeClr>
                    </a:solidFill>
                    <a:latin typeface="+mn-lt"/>
                  </a:rPr>
                  <a:t>,</a:t>
                </a:r>
                <a:r>
                  <a:rPr lang="en-US" sz="1600" i="1" dirty="0">
                    <a:solidFill>
                      <a:schemeClr val="accent4">
                        <a:lumMod val="10000"/>
                      </a:schemeClr>
                    </a:solidFill>
                    <a:latin typeface="+mn-lt"/>
                  </a:rPr>
                  <a:t>T</a:t>
                </a:r>
                <a:r>
                  <a:rPr lang="ru-RU" sz="1600" baseline="-25000" dirty="0">
                    <a:solidFill>
                      <a:schemeClr val="accent4">
                        <a:lumMod val="10000"/>
                      </a:schemeClr>
                    </a:solidFill>
                    <a:latin typeface="+mn-lt"/>
                  </a:rPr>
                  <a:t>2</a:t>
                </a:r>
                <a:r>
                  <a:rPr lang="ru-RU" sz="1600" dirty="0">
                    <a:solidFill>
                      <a:schemeClr val="accent4">
                        <a:lumMod val="10000"/>
                      </a:schemeClr>
                    </a:solidFill>
                    <a:latin typeface="+mn-lt"/>
                  </a:rPr>
                  <a:t>] и округляют в меньшую сторону.</a:t>
                </a:r>
              </a:p>
              <a:p>
                <a:pPr eaLnBrk="1" hangingPunct="1"/>
                <a:endParaRPr lang="ru-RU" sz="1600" spc="-10" dirty="0">
                  <a:solidFill>
                    <a:schemeClr val="accent4">
                      <a:lumMod val="10000"/>
                    </a:schemeClr>
                  </a:solidFill>
                  <a:latin typeface="+mn-lt"/>
                  <a:ea typeface="SimSun" panose="02010600030101010101" pitchFamily="2" charset="-122"/>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385482" y="4389999"/>
                <a:ext cx="8758517" cy="1345497"/>
              </a:xfrm>
              <a:prstGeom prst="rect">
                <a:avLst/>
              </a:prstGeom>
              <a:blipFill>
                <a:blip r:embed="rId6"/>
                <a:stretch>
                  <a:fillRect l="-348" t="-1357"/>
                </a:stretch>
              </a:blipFill>
            </p:spPr>
            <p:txBody>
              <a:bodyPr/>
              <a:lstStyle/>
              <a:p>
                <a:r>
                  <a:rPr lang="ru-RU">
                    <a:noFill/>
                  </a:rPr>
                  <a:t> </a:t>
                </a:r>
              </a:p>
            </p:txBody>
          </p:sp>
        </mc:Fallback>
      </mc:AlternateContent>
      <p:sp>
        <p:nvSpPr>
          <p:cNvPr id="10" name="TextBox 9"/>
          <p:cNvSpPr txBox="1"/>
          <p:nvPr/>
        </p:nvSpPr>
        <p:spPr>
          <a:xfrm>
            <a:off x="322217" y="245841"/>
            <a:ext cx="8682446" cy="584775"/>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показателей</a:t>
            </a:r>
            <a:r>
              <a:rPr lang="en-US" sz="1600" b="1" dirty="0" smtClean="0">
                <a:solidFill>
                  <a:srgbClr val="990000"/>
                </a:solidFill>
                <a:latin typeface="+mn-lt"/>
              </a:rPr>
              <a:t> </a:t>
            </a:r>
            <a:r>
              <a:rPr lang="ru-RU" sz="1600" b="1" dirty="0" smtClean="0">
                <a:solidFill>
                  <a:srgbClr val="990000"/>
                </a:solidFill>
                <a:latin typeface="+mn-lt"/>
              </a:rPr>
              <a:t>надежности, полученных при соответствующих испытаниях    </a:t>
            </a:r>
            <a:endParaRPr lang="ru-RU" sz="1600" b="1" dirty="0">
              <a:solidFill>
                <a:srgbClr val="990000"/>
              </a:solidFill>
              <a:latin typeface="+mn-lt"/>
            </a:endParaRPr>
          </a:p>
        </p:txBody>
      </p:sp>
    </p:spTree>
    <p:extLst>
      <p:ext uri="{BB962C8B-B14F-4D97-AF65-F5344CB8AC3E}">
        <p14:creationId xmlns:p14="http://schemas.microsoft.com/office/powerpoint/2010/main" val="3039731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322217" y="706799"/>
            <a:ext cx="8597665"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ja-JP" sz="1600" b="1"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rPr>
              <a:t>А) корректировка МПКИ для типов СИ, при проведении поверок или калибровок которых регистрируют значения МХ каждого экземпляра СИ</a:t>
            </a:r>
            <a:endParaRPr kumimoji="0" lang="ru-RU" altLang="ja-JP" sz="1600" b="1" i="0" u="none" strike="noStrike" cap="none" normalizeH="0" baseline="0" dirty="0" smtClean="0">
              <a:ln>
                <a:noFill/>
              </a:ln>
              <a:solidFill>
                <a:schemeClr val="accent4">
                  <a:lumMod val="10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ja-JP" sz="800" b="1"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ja-JP" sz="1600" b="1"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rPr>
              <a:t>Б) корректировка МПКИ для типов СИ, при проведении поверок которых регистрируют только альтернативный признак годности СИ</a:t>
            </a:r>
            <a:endParaRPr kumimoji="0" lang="ru-RU" altLang="ja-JP" sz="1600" b="1" i="0" u="none" strike="noStrike" cap="none" normalizeH="0" baseline="0" dirty="0" smtClean="0">
              <a:ln>
                <a:noFill/>
              </a:ln>
              <a:solidFill>
                <a:schemeClr val="accent4">
                  <a:lumMod val="10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ja-JP" sz="1600" b="0"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rPr>
              <a:t>	</a:t>
            </a:r>
            <a:endParaRPr kumimoji="0" lang="ru-RU" altLang="ja-JP" sz="1600" b="0" i="0" u="none" strike="noStrike" cap="none" normalizeH="0" baseline="0" dirty="0" smtClean="0">
              <a:ln>
                <a:noFill/>
              </a:ln>
              <a:solidFill>
                <a:schemeClr val="accent4">
                  <a:lumMod val="10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ja-JP" sz="1600" b="0"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rPr>
              <a:t>Способ (Б) на практике используется чаще всего, поскольку не требует оценки результатов наблюдений и их стабильности. Однако данный способ менее надежен по сравнению со способом (А) ввиду того, что результат метрологического контроля может находиться близко к пределам допускаемой погрешности и тренд этого смещения постоянен. Соответственно, в период эксплуатации СИ до следующего МПИ вероятность выхода действительного значения МХ за пределы допускаемой погрешности значительно возрастает, однако оценить эту вероятность количественно нельзя ввиду наличия только данных о годности или негодности СИ. </a:t>
            </a:r>
            <a:r>
              <a:rPr kumimoji="0" lang="ru-RU" altLang="ja-JP" sz="1600" b="0" i="0" u="none" strike="noStrike" cap="none" normalizeH="0" baseline="0" dirty="0" smtClean="0">
                <a:ln>
                  <a:noFill/>
                </a:ln>
                <a:solidFill>
                  <a:schemeClr val="accent4">
                    <a:lumMod val="10000"/>
                  </a:schemeClr>
                </a:solidFill>
                <a:effectLst/>
                <a:latin typeface="Arial" panose="020B0604020202020204" pitchFamily="34" charset="0"/>
                <a:ea typeface="Times New Roman" panose="02020603050405020304" pitchFamily="18" charset="0"/>
                <a:cs typeface="Arial" panose="020B0604020202020204" pitchFamily="34" charset="0"/>
              </a:rPr>
              <a:t>Использование результатов первичной поверки для оценки МПКИ данным способом не допускается.</a:t>
            </a:r>
            <a:r>
              <a:rPr kumimoji="0" lang="ru-RU" altLang="ja-JP" sz="1600" b="0"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ja-JP" sz="1600" b="0" i="0" u="none" strike="noStrike" cap="none" normalizeH="0" baseline="0" dirty="0" smtClean="0">
                <a:ln>
                  <a:noFill/>
                </a:ln>
                <a:solidFill>
                  <a:schemeClr val="accent4">
                    <a:lumMod val="10000"/>
                  </a:schemeClr>
                </a:solidFill>
                <a:effectLst/>
                <a:latin typeface="Arial" panose="020B0604020202020204" pitchFamily="34" charset="0"/>
                <a:ea typeface="MS Mincho"/>
                <a:cs typeface="Arial" panose="020B0604020202020204" pitchFamily="34" charset="0"/>
              </a:rPr>
              <a:t>Способ (А) позволяет получить количественные оценки, на основании которых методом последовательных приближений можно рассчитать вероятность  попадания каждой МХ в установленные пределы допускаемой погрешности в каждой проверяемой точке диапазона в конкретный момент времени. В конечном итоге в качестве значения МПИ для данного типа СИ принимают минимальный из полученных значений МПИ для вероятности метрологической исправности СИ в СЗМ 95 %.</a:t>
            </a:r>
            <a:r>
              <a:rPr kumimoji="0" lang="ru-RU" altLang="ja-JP" sz="1600" b="0" i="0" u="none" strike="noStrike" cap="none" normalizeH="0" baseline="0" dirty="0" smtClean="0">
                <a:ln>
                  <a:noFill/>
                </a:ln>
                <a:solidFill>
                  <a:schemeClr val="accent4">
                    <a:lumMod val="10000"/>
                  </a:schemeClr>
                </a:solidFill>
                <a:effectLst/>
              </a:rPr>
              <a:t> </a:t>
            </a:r>
          </a:p>
        </p:txBody>
      </p:sp>
      <p:sp>
        <p:nvSpPr>
          <p:cNvPr id="6" name="TextBox 5"/>
          <p:cNvSpPr txBox="1"/>
          <p:nvPr/>
        </p:nvSpPr>
        <p:spPr>
          <a:xfrm>
            <a:off x="322217" y="245841"/>
            <a:ext cx="8682446" cy="338554"/>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результатов поверки</a:t>
            </a:r>
            <a:endParaRPr lang="ru-RU" sz="1600" b="1" dirty="0">
              <a:solidFill>
                <a:srgbClr val="990000"/>
              </a:solidFill>
              <a:latin typeface="+mn-lt"/>
            </a:endParaRPr>
          </a:p>
        </p:txBody>
      </p:sp>
    </p:spTree>
    <p:extLst>
      <p:ext uri="{BB962C8B-B14F-4D97-AF65-F5344CB8AC3E}">
        <p14:creationId xmlns:p14="http://schemas.microsoft.com/office/powerpoint/2010/main" val="2580448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2217" y="245841"/>
            <a:ext cx="8682446" cy="338554"/>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результатов поверки</a:t>
            </a:r>
            <a:endParaRPr lang="ru-RU" sz="1600" b="1" dirty="0">
              <a:solidFill>
                <a:srgbClr val="990000"/>
              </a:solidFill>
              <a:latin typeface="+mn-lt"/>
            </a:endParaRPr>
          </a:p>
        </p:txBody>
      </p:sp>
      <mc:AlternateContent xmlns:mc="http://schemas.openxmlformats.org/markup-compatibility/2006" xmlns:a14="http://schemas.microsoft.com/office/drawing/2010/main">
        <mc:Choice Requires="a14">
          <p:sp>
            <p:nvSpPr>
              <p:cNvPr id="6" name="Прямоугольник 5"/>
              <p:cNvSpPr/>
              <p:nvPr/>
            </p:nvSpPr>
            <p:spPr>
              <a:xfrm>
                <a:off x="320037" y="700984"/>
                <a:ext cx="8205398" cy="2891946"/>
              </a:xfrm>
              <a:prstGeom prst="rect">
                <a:avLst/>
              </a:prstGeom>
            </p:spPr>
            <p:txBody>
              <a:bodyPr wrap="square">
                <a:spAutoFit/>
              </a:bodyPr>
              <a:lstStyle/>
              <a:p>
                <a:pPr algn="just">
                  <a:spcAft>
                    <a:spcPts val="0"/>
                  </a:spcAft>
                </a:pPr>
                <a:r>
                  <a:rPr lang="ru-RU" sz="1600" dirty="0" smtClean="0">
                    <a:solidFill>
                      <a:schemeClr val="accent4">
                        <a:lumMod val="10000"/>
                      </a:schemeClr>
                    </a:solidFill>
                    <a:latin typeface="Arial" panose="020B0604020202020204" pitchFamily="34" charset="0"/>
                    <a:ea typeface="MS Mincho"/>
                  </a:rPr>
                  <a:t>Расчет выполняется через определение вероятности P попадания случайной величины (МХ) в заданный интервал (α;β) по формуле функции Лапласа:</a:t>
                </a:r>
              </a:p>
              <a:p>
                <a:pPr algn="just">
                  <a:spcAft>
                    <a:spcPts val="0"/>
                  </a:spcAft>
                </a:pPr>
                <a:endParaRPr lang="ru-RU" sz="1600" dirty="0">
                  <a:solidFill>
                    <a:schemeClr val="accent4">
                      <a:lumMod val="10000"/>
                    </a:schemeClr>
                  </a:solidFill>
                  <a:ea typeface="MS Mincho"/>
                </a:endParaRPr>
              </a:p>
              <a:p>
                <a:pPr algn="ctr">
                  <a:spcAft>
                    <a:spcPts val="0"/>
                  </a:spcAft>
                </a:pPr>
                <a14:m>
                  <m:oMathPara xmlns:m="http://schemas.openxmlformats.org/officeDocument/2006/math">
                    <m:oMathParaPr>
                      <m:jc m:val="centerGroup"/>
                    </m:oMathParaPr>
                    <m:oMath xmlns:m="http://schemas.openxmlformats.org/officeDocument/2006/math">
                      <m:r>
                        <a:rPr lang="ru-RU" i="1">
                          <a:solidFill>
                            <a:schemeClr val="accent4">
                              <a:lumMod val="10000"/>
                            </a:schemeClr>
                          </a:solidFill>
                          <a:effectLst/>
                          <a:latin typeface="Cambria Math" panose="02040503050406030204" pitchFamily="18" charset="0"/>
                          <a:ea typeface="Times New Roman" panose="02020603050405020304" pitchFamily="18" charset="0"/>
                        </a:rPr>
                        <m:t>𝑃</m:t>
                      </m:r>
                      <m:d>
                        <m:d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dPr>
                        <m:e>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𝛼</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en-US" i="1">
                              <a:solidFill>
                                <a:schemeClr val="accent4">
                                  <a:lumMod val="10000"/>
                                </a:schemeClr>
                              </a:solidFill>
                              <a:effectLst/>
                              <a:latin typeface="Cambria Math" panose="02040503050406030204" pitchFamily="18" charset="0"/>
                              <a:ea typeface="Times New Roman" panose="02020603050405020304" pitchFamily="18" charset="0"/>
                            </a:rPr>
                            <m:t>&lt;</m:t>
                          </m:r>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𝑇</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en-US" i="1">
                              <a:solidFill>
                                <a:schemeClr val="accent4">
                                  <a:lumMod val="10000"/>
                                </a:schemeClr>
                              </a:solidFill>
                              <a:effectLst/>
                              <a:latin typeface="Cambria Math" panose="02040503050406030204" pitchFamily="18" charset="0"/>
                              <a:ea typeface="Times New Roman" panose="02020603050405020304" pitchFamily="18" charset="0"/>
                            </a:rPr>
                            <m:t>&lt;</m:t>
                          </m:r>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𝛽</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e>
                      </m:d>
                      <m:r>
                        <a:rPr lang="en-US" i="1">
                          <a:solidFill>
                            <a:schemeClr val="accent4">
                              <a:lumMod val="10000"/>
                            </a:schemeClr>
                          </a:solidFill>
                          <a:effectLst/>
                          <a:latin typeface="Cambria Math" panose="02040503050406030204" pitchFamily="18" charset="0"/>
                          <a:ea typeface="Times New Roman" panose="02020603050405020304" pitchFamily="18" charset="0"/>
                        </a:rPr>
                        <m:t>=</m:t>
                      </m:r>
                      <m:r>
                        <a:rPr lang="ru-RU" i="1">
                          <a:solidFill>
                            <a:schemeClr val="accent4">
                              <a:lumMod val="10000"/>
                            </a:schemeClr>
                          </a:solidFill>
                          <a:effectLst/>
                          <a:latin typeface="Cambria Math" panose="02040503050406030204" pitchFamily="18" charset="0"/>
                          <a:ea typeface="Times New Roman" panose="02020603050405020304" pitchFamily="18" charset="0"/>
                        </a:rPr>
                        <m:t>𝐹</m:t>
                      </m:r>
                      <m:d>
                        <m:d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dPr>
                        <m:e>
                          <m:f>
                            <m:f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fPr>
                            <m:num>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𝛽</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en-US" i="1">
                                  <a:solidFill>
                                    <a:schemeClr val="accent4">
                                      <a:lumMod val="10000"/>
                                    </a:schemeClr>
                                  </a:solidFill>
                                  <a:effectLst/>
                                  <a:latin typeface="Cambria Math" panose="02040503050406030204" pitchFamily="18" charset="0"/>
                                  <a:ea typeface="Times New Roman" panose="02020603050405020304" pitchFamily="18" charset="0"/>
                                </a:rPr>
                                <m:t>−</m:t>
                              </m:r>
                              <m:r>
                                <a:rPr lang="ru-RU" i="1">
                                  <a:solidFill>
                                    <a:schemeClr val="accent4">
                                      <a:lumMod val="10000"/>
                                    </a:schemeClr>
                                  </a:solidFill>
                                  <a:effectLst/>
                                  <a:latin typeface="Cambria Math" panose="02040503050406030204" pitchFamily="18" charset="0"/>
                                  <a:ea typeface="Times New Roman" panose="02020603050405020304" pitchFamily="18" charset="0"/>
                                </a:rPr>
                                <m:t>𝑚</m:t>
                              </m:r>
                              <m:r>
                                <a:rPr lang="ru-RU" i="1">
                                  <a:solidFill>
                                    <a:schemeClr val="accent4">
                                      <a:lumMod val="10000"/>
                                    </a:schemeClr>
                                  </a:solidFill>
                                  <a:effectLst/>
                                  <a:latin typeface="Cambria Math" panose="02040503050406030204" pitchFamily="18" charset="0"/>
                                  <a:ea typeface="Times New Roman" panose="02020603050405020304" pitchFamily="18" charset="0"/>
                                </a:rPr>
                                <m:t>(</m:t>
                              </m:r>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𝑇</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ru-RU" i="1">
                                  <a:solidFill>
                                    <a:schemeClr val="accent4">
                                      <a:lumMod val="10000"/>
                                    </a:schemeClr>
                                  </a:solidFill>
                                  <a:effectLst/>
                                  <a:latin typeface="Cambria Math" panose="02040503050406030204" pitchFamily="18" charset="0"/>
                                  <a:ea typeface="Times New Roman" panose="02020603050405020304" pitchFamily="18" charset="0"/>
                                </a:rPr>
                                <m:t>)</m:t>
                              </m:r>
                            </m:num>
                            <m:den>
                              <m:r>
                                <a:rPr lang="ru-RU" i="1">
                                  <a:solidFill>
                                    <a:schemeClr val="accent4">
                                      <a:lumMod val="10000"/>
                                    </a:schemeClr>
                                  </a:solidFill>
                                  <a:effectLst/>
                                  <a:latin typeface="Cambria Math" panose="02040503050406030204" pitchFamily="18" charset="0"/>
                                  <a:ea typeface="Times New Roman" panose="02020603050405020304" pitchFamily="18" charset="0"/>
                                </a:rPr>
                                <m:t>𝜎</m:t>
                              </m:r>
                              <m:r>
                                <a:rPr lang="ru-RU" i="1">
                                  <a:solidFill>
                                    <a:schemeClr val="accent4">
                                      <a:lumMod val="10000"/>
                                    </a:schemeClr>
                                  </a:solidFill>
                                  <a:effectLst/>
                                  <a:latin typeface="Cambria Math" panose="02040503050406030204" pitchFamily="18" charset="0"/>
                                  <a:ea typeface="Times New Roman" panose="02020603050405020304" pitchFamily="18" charset="0"/>
                                </a:rPr>
                                <m:t>(</m:t>
                              </m:r>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𝑇</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ru-RU" i="1">
                                  <a:solidFill>
                                    <a:schemeClr val="accent4">
                                      <a:lumMod val="10000"/>
                                    </a:schemeClr>
                                  </a:solidFill>
                                  <a:effectLst/>
                                  <a:latin typeface="Cambria Math" panose="02040503050406030204" pitchFamily="18" charset="0"/>
                                  <a:ea typeface="Times New Roman" panose="02020603050405020304" pitchFamily="18" charset="0"/>
                                </a:rPr>
                                <m:t>)</m:t>
                              </m:r>
                            </m:den>
                          </m:f>
                        </m:e>
                      </m:d>
                      <m:r>
                        <a:rPr lang="en-US" i="1">
                          <a:solidFill>
                            <a:schemeClr val="accent4">
                              <a:lumMod val="10000"/>
                            </a:schemeClr>
                          </a:solidFill>
                          <a:effectLst/>
                          <a:latin typeface="Cambria Math" panose="02040503050406030204" pitchFamily="18" charset="0"/>
                          <a:ea typeface="Times New Roman" panose="02020603050405020304" pitchFamily="18" charset="0"/>
                        </a:rPr>
                        <m:t>−</m:t>
                      </m:r>
                      <m:r>
                        <a:rPr lang="ru-RU" i="1">
                          <a:solidFill>
                            <a:schemeClr val="accent4">
                              <a:lumMod val="10000"/>
                            </a:schemeClr>
                          </a:solidFill>
                          <a:effectLst/>
                          <a:latin typeface="Cambria Math" panose="02040503050406030204" pitchFamily="18" charset="0"/>
                          <a:ea typeface="Times New Roman" panose="02020603050405020304" pitchFamily="18" charset="0"/>
                        </a:rPr>
                        <m:t>𝐹</m:t>
                      </m:r>
                      <m:d>
                        <m:d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dPr>
                        <m:e>
                          <m:f>
                            <m:f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fPr>
                            <m:num>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𝛼</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en-US" i="1">
                                  <a:solidFill>
                                    <a:schemeClr val="accent4">
                                      <a:lumMod val="10000"/>
                                    </a:schemeClr>
                                  </a:solidFill>
                                  <a:effectLst/>
                                  <a:latin typeface="Cambria Math" panose="02040503050406030204" pitchFamily="18" charset="0"/>
                                  <a:ea typeface="Times New Roman" panose="02020603050405020304" pitchFamily="18" charset="0"/>
                                </a:rPr>
                                <m:t>−</m:t>
                              </m:r>
                              <m:r>
                                <a:rPr lang="ru-RU" i="1">
                                  <a:solidFill>
                                    <a:schemeClr val="accent4">
                                      <a:lumMod val="10000"/>
                                    </a:schemeClr>
                                  </a:solidFill>
                                  <a:effectLst/>
                                  <a:latin typeface="Cambria Math" panose="02040503050406030204" pitchFamily="18" charset="0"/>
                                  <a:ea typeface="Times New Roman" panose="02020603050405020304" pitchFamily="18" charset="0"/>
                                </a:rPr>
                                <m:t>𝑚</m:t>
                              </m:r>
                              <m:r>
                                <a:rPr lang="en-US" i="1">
                                  <a:solidFill>
                                    <a:schemeClr val="accent4">
                                      <a:lumMod val="10000"/>
                                    </a:schemeClr>
                                  </a:solidFill>
                                  <a:effectLst/>
                                  <a:latin typeface="Cambria Math" panose="02040503050406030204" pitchFamily="18" charset="0"/>
                                  <a:ea typeface="Times New Roman" panose="02020603050405020304" pitchFamily="18" charset="0"/>
                                </a:rPr>
                                <m:t>(</m:t>
                              </m:r>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𝑇</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en-US" i="1">
                                  <a:solidFill>
                                    <a:schemeClr val="accent4">
                                      <a:lumMod val="10000"/>
                                    </a:schemeClr>
                                  </a:solidFill>
                                  <a:effectLst/>
                                  <a:latin typeface="Cambria Math" panose="02040503050406030204" pitchFamily="18" charset="0"/>
                                  <a:ea typeface="Times New Roman" panose="02020603050405020304" pitchFamily="18" charset="0"/>
                                </a:rPr>
                                <m:t>)</m:t>
                              </m:r>
                            </m:num>
                            <m:den>
                              <m:r>
                                <a:rPr lang="ru-RU" i="1">
                                  <a:solidFill>
                                    <a:schemeClr val="accent4">
                                      <a:lumMod val="10000"/>
                                    </a:schemeClr>
                                  </a:solidFill>
                                  <a:effectLst/>
                                  <a:latin typeface="Cambria Math" panose="02040503050406030204" pitchFamily="18" charset="0"/>
                                  <a:ea typeface="Times New Roman" panose="02020603050405020304" pitchFamily="18" charset="0"/>
                                </a:rPr>
                                <m:t>𝜎</m:t>
                              </m:r>
                              <m:r>
                                <a:rPr lang="en-US" i="1">
                                  <a:solidFill>
                                    <a:schemeClr val="accent4">
                                      <a:lumMod val="10000"/>
                                    </a:schemeClr>
                                  </a:solidFill>
                                  <a:effectLst/>
                                  <a:latin typeface="Cambria Math" panose="02040503050406030204" pitchFamily="18" charset="0"/>
                                  <a:ea typeface="Times New Roman" panose="02020603050405020304" pitchFamily="18" charset="0"/>
                                </a:rPr>
                                <m:t>(</m:t>
                              </m:r>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𝑇</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𝑖</m:t>
                                  </m:r>
                                </m:sub>
                              </m:sSub>
                              <m:r>
                                <a:rPr lang="en-US" i="1">
                                  <a:solidFill>
                                    <a:schemeClr val="accent4">
                                      <a:lumMod val="10000"/>
                                    </a:schemeClr>
                                  </a:solidFill>
                                  <a:effectLst/>
                                  <a:latin typeface="Cambria Math" panose="02040503050406030204" pitchFamily="18" charset="0"/>
                                  <a:ea typeface="Times New Roman" panose="02020603050405020304" pitchFamily="18" charset="0"/>
                                </a:rPr>
                                <m:t>)</m:t>
                              </m:r>
                            </m:den>
                          </m:f>
                        </m:e>
                      </m:d>
                    </m:oMath>
                  </m:oMathPara>
                </a14:m>
                <a:endParaRPr lang="ru-RU" dirty="0">
                  <a:solidFill>
                    <a:schemeClr val="accent4">
                      <a:lumMod val="10000"/>
                    </a:schemeClr>
                  </a:solidFill>
                  <a:ea typeface="MS Mincho"/>
                </a:endParaRPr>
              </a:p>
              <a:p>
                <a:endParaRPr lang="ru-RU" sz="1600" dirty="0" smtClean="0">
                  <a:solidFill>
                    <a:schemeClr val="accent4">
                      <a:lumMod val="10000"/>
                    </a:schemeClr>
                  </a:solidFill>
                  <a:latin typeface="Arial" panose="020B0604020202020204" pitchFamily="34" charset="0"/>
                  <a:ea typeface="Times New Roman" panose="02020603050405020304" pitchFamily="18" charset="0"/>
                </a:endParaRPr>
              </a:p>
              <a:p>
                <a:r>
                  <a:rPr lang="ru-RU" sz="1600" dirty="0" smtClean="0">
                    <a:solidFill>
                      <a:schemeClr val="accent4">
                        <a:lumMod val="10000"/>
                      </a:schemeClr>
                    </a:solidFill>
                    <a:latin typeface="Arial" panose="020B0604020202020204" pitchFamily="34" charset="0"/>
                    <a:ea typeface="Times New Roman" panose="02020603050405020304" pitchFamily="18" charset="0"/>
                  </a:rPr>
                  <a:t>где </a:t>
                </a:r>
                <a14:m>
                  <m:oMath xmlns:m="http://schemas.openxmlformats.org/officeDocument/2006/math">
                    <m:sSub>
                      <m:sSubPr>
                        <m:ctrlP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ctrlPr>
                      </m:sSubPr>
                      <m:e>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𝑇</m:t>
                        </m:r>
                      </m:e>
                      <m:sub>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𝑖</m:t>
                        </m:r>
                      </m:sub>
                    </m:sSub>
                  </m:oMath>
                </a14:m>
                <a:r>
                  <a:rPr lang="ru-RU" sz="1600" dirty="0">
                    <a:solidFill>
                      <a:schemeClr val="accent4">
                        <a:lumMod val="10000"/>
                      </a:schemeClr>
                    </a:solidFill>
                    <a:latin typeface="Arial" panose="020B0604020202020204" pitchFamily="34" charset="0"/>
                    <a:ea typeface="Times New Roman" panose="02020603050405020304" pitchFamily="18" charset="0"/>
                  </a:rPr>
                  <a:t> – </a:t>
                </a:r>
                <a:r>
                  <a:rPr lang="ru-RU" sz="1600" dirty="0" smtClean="0">
                    <a:solidFill>
                      <a:schemeClr val="accent4">
                        <a:lumMod val="10000"/>
                      </a:schemeClr>
                    </a:solidFill>
                    <a:latin typeface="Arial" panose="020B0604020202020204" pitchFamily="34" charset="0"/>
                    <a:ea typeface="Times New Roman" panose="02020603050405020304" pitchFamily="18" charset="0"/>
                  </a:rPr>
                  <a:t>проверяемый МПИ</a:t>
                </a:r>
                <a:r>
                  <a:rPr lang="ru-RU" sz="1600" dirty="0">
                    <a:solidFill>
                      <a:schemeClr val="accent4">
                        <a:lumMod val="10000"/>
                      </a:schemeClr>
                    </a:solidFill>
                    <a:latin typeface="Arial" panose="020B0604020202020204" pitchFamily="34" charset="0"/>
                    <a:ea typeface="Times New Roman" panose="02020603050405020304" pitchFamily="18" charset="0"/>
                  </a:rPr>
                  <a:t>;</a:t>
                </a:r>
                <a:endParaRPr lang="ru-RU" sz="1600" dirty="0">
                  <a:solidFill>
                    <a:schemeClr val="accent4">
                      <a:lumMod val="10000"/>
                    </a:schemeClr>
                  </a:solidFill>
                  <a:effectLst/>
                </a:endParaRPr>
              </a:p>
              <a:p>
                <a:pPr algn="just"/>
                <a14:m>
                  <m:oMath xmlns:m="http://schemas.openxmlformats.org/officeDocument/2006/math">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𝑚</m:t>
                    </m:r>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m:t>
                    </m:r>
                    <m:sSub>
                      <m:sSubPr>
                        <m:ctrlP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ctrlPr>
                      </m:sSubPr>
                      <m:e>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𝑇</m:t>
                        </m:r>
                      </m:e>
                      <m:sub>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𝑖</m:t>
                        </m:r>
                      </m:sub>
                    </m:sSub>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m:t>
                    </m:r>
                  </m:oMath>
                </a14:m>
                <a:r>
                  <a:rPr lang="ru-RU" sz="1600" dirty="0">
                    <a:solidFill>
                      <a:schemeClr val="accent4">
                        <a:lumMod val="10000"/>
                      </a:schemeClr>
                    </a:solidFill>
                    <a:latin typeface="Arial" panose="020B0604020202020204" pitchFamily="34" charset="0"/>
                    <a:ea typeface="Times New Roman" panose="02020603050405020304" pitchFamily="18" charset="0"/>
                  </a:rPr>
                  <a:t> – математическое ожидание случайной величины (МХ) в момент времени </a:t>
                </a:r>
                <a14:m>
                  <m:oMath xmlns:m="http://schemas.openxmlformats.org/officeDocument/2006/math">
                    <m:sSub>
                      <m:sSubPr>
                        <m:ctrlP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ctrlPr>
                      </m:sSubPr>
                      <m:e>
                        <m:r>
                          <a:rPr lang="en-US"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𝑇</m:t>
                        </m:r>
                      </m:e>
                      <m:sub>
                        <m:r>
                          <a:rPr lang="en-US"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𝑖</m:t>
                        </m:r>
                      </m:sub>
                    </m:sSub>
                  </m:oMath>
                </a14:m>
                <a:r>
                  <a:rPr lang="ru-RU" sz="1600" dirty="0">
                    <a:solidFill>
                      <a:schemeClr val="accent4">
                        <a:lumMod val="10000"/>
                      </a:schemeClr>
                    </a:solidFill>
                    <a:latin typeface="Arial" panose="020B0604020202020204" pitchFamily="34" charset="0"/>
                    <a:ea typeface="Times New Roman" panose="02020603050405020304" pitchFamily="18" charset="0"/>
                  </a:rPr>
                  <a:t>;</a:t>
                </a:r>
                <a:endParaRPr lang="ru-RU" sz="1600" dirty="0">
                  <a:solidFill>
                    <a:schemeClr val="accent4">
                      <a:lumMod val="10000"/>
                    </a:schemeClr>
                  </a:solidFill>
                  <a:effectLst/>
                </a:endParaRPr>
              </a:p>
              <a:p>
                <a:pPr algn="just"/>
                <a14:m>
                  <m:oMath xmlns:m="http://schemas.openxmlformats.org/officeDocument/2006/math">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𝜎</m:t>
                    </m:r>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m:t>
                    </m:r>
                    <m:sSub>
                      <m:sSubPr>
                        <m:ctrlP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ctrlPr>
                      </m:sSubPr>
                      <m:e>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𝑇</m:t>
                        </m:r>
                      </m:e>
                      <m:sub>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𝑖</m:t>
                        </m:r>
                      </m:sub>
                    </m:sSub>
                    <m: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m:t>
                    </m:r>
                  </m:oMath>
                </a14:m>
                <a:r>
                  <a:rPr lang="ru-RU" sz="1600" dirty="0">
                    <a:solidFill>
                      <a:schemeClr val="accent4">
                        <a:lumMod val="10000"/>
                      </a:schemeClr>
                    </a:solidFill>
                    <a:latin typeface="Arial" panose="020B0604020202020204" pitchFamily="34" charset="0"/>
                    <a:ea typeface="Times New Roman" panose="02020603050405020304" pitchFamily="18" charset="0"/>
                  </a:rPr>
                  <a:t> – среднеквадратичное отклонение случайной величины (МХ) в момент времени </a:t>
                </a:r>
                <a14:m>
                  <m:oMath xmlns:m="http://schemas.openxmlformats.org/officeDocument/2006/math">
                    <m:sSub>
                      <m:sSubPr>
                        <m:ctrlPr>
                          <a:rPr lang="ru-RU"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ctrlPr>
                      </m:sSubPr>
                      <m:e>
                        <m:r>
                          <a:rPr lang="en-US"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𝑇</m:t>
                        </m:r>
                      </m:e>
                      <m:sub>
                        <m:r>
                          <a:rPr lang="en-US" sz="1600" i="1">
                            <a:solidFill>
                              <a:schemeClr val="accent4">
                                <a:lumMod val="10000"/>
                              </a:schemeClr>
                            </a:solidFill>
                            <a:latin typeface="Cambria Math" panose="02040503050406030204" pitchFamily="18" charset="0"/>
                            <a:ea typeface="Times New Roman" panose="02020603050405020304" pitchFamily="18" charset="0"/>
                            <a:cs typeface="Arial" panose="020B0604020202020204" pitchFamily="34" charset="0"/>
                          </a:rPr>
                          <m:t>𝑖</m:t>
                        </m:r>
                      </m:sub>
                    </m:sSub>
                  </m:oMath>
                </a14:m>
                <a:r>
                  <a:rPr lang="ru-RU" sz="1600" dirty="0">
                    <a:solidFill>
                      <a:schemeClr val="accent4">
                        <a:lumMod val="10000"/>
                      </a:schemeClr>
                    </a:solidFill>
                    <a:latin typeface="Arial" panose="020B0604020202020204" pitchFamily="34" charset="0"/>
                    <a:ea typeface="Times New Roman" panose="02020603050405020304" pitchFamily="18" charset="0"/>
                  </a:rPr>
                  <a:t>.</a:t>
                </a:r>
                <a:endParaRPr lang="ru-RU" sz="1600" dirty="0">
                  <a:solidFill>
                    <a:schemeClr val="accent4">
                      <a:lumMod val="10000"/>
                    </a:schemeClr>
                  </a:solidFill>
                  <a:effectLst/>
                </a:endParaRPr>
              </a:p>
            </p:txBody>
          </p:sp>
        </mc:Choice>
        <mc:Fallback xmlns="">
          <p:sp>
            <p:nvSpPr>
              <p:cNvPr id="6" name="Прямоугольник 5"/>
              <p:cNvSpPr>
                <a:spLocks noRot="1" noChangeAspect="1" noMove="1" noResize="1" noEditPoints="1" noAdjustHandles="1" noChangeArrowheads="1" noChangeShapeType="1" noTextEdit="1"/>
              </p:cNvSpPr>
              <p:nvPr/>
            </p:nvSpPr>
            <p:spPr>
              <a:xfrm>
                <a:off x="320037" y="700984"/>
                <a:ext cx="8205398" cy="2891946"/>
              </a:xfrm>
              <a:prstGeom prst="rect">
                <a:avLst/>
              </a:prstGeom>
              <a:blipFill>
                <a:blip r:embed="rId2"/>
                <a:stretch>
                  <a:fillRect l="-371" t="-633" r="-371" b="-1899"/>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7" name="Прямоугольник 6"/>
              <p:cNvSpPr/>
              <p:nvPr/>
            </p:nvSpPr>
            <p:spPr>
              <a:xfrm>
                <a:off x="1335742" y="3815624"/>
                <a:ext cx="5701553" cy="461665"/>
              </a:xfrm>
              <a:prstGeom prst="rect">
                <a:avLst/>
              </a:prstGeom>
            </p:spPr>
            <p:txBody>
              <a:bodyPr wrap="square">
                <a:spAutoFit/>
              </a:bodyPr>
              <a:lstStyle/>
              <a:p>
                <a:pPr algn="ctr"/>
                <a14:m>
                  <m:oMathPara xmlns:m="http://schemas.openxmlformats.org/officeDocument/2006/math">
                    <m:oMathParaPr>
                      <m:jc m:val="centerGroup"/>
                    </m:oMathParaPr>
                    <m:oMath xmlns:m="http://schemas.openxmlformats.org/officeDocument/2006/math">
                      <m:sSub>
                        <m:sSubPr>
                          <m:ctrlPr>
                            <a:rPr lang="ru-RU" i="1" smtClean="0">
                              <a:solidFill>
                                <a:schemeClr val="accent4">
                                  <a:lumMod val="10000"/>
                                </a:schemeClr>
                              </a:solidFill>
                              <a:latin typeface="Cambria Math" panose="02040503050406030204" pitchFamily="18" charset="0"/>
                              <a:ea typeface="Times New Roman" panose="02020603050405020304" pitchFamily="18" charset="0"/>
                            </a:rPr>
                          </m:ctrlPr>
                        </m:sSubPr>
                        <m:e>
                          <m:r>
                            <a:rPr lang="ru-RU" i="1">
                              <a:solidFill>
                                <a:schemeClr val="accent4">
                                  <a:lumMod val="10000"/>
                                </a:schemeClr>
                              </a:solidFill>
                              <a:latin typeface="Cambria Math" panose="02040503050406030204" pitchFamily="18" charset="0"/>
                              <a:ea typeface="Times New Roman" panose="02020603050405020304" pitchFamily="18" charset="0"/>
                            </a:rPr>
                            <m:t>𝑃</m:t>
                          </m:r>
                        </m:e>
                        <m:sub>
                          <m:r>
                            <a:rPr lang="ru-RU" i="1">
                              <a:solidFill>
                                <a:schemeClr val="accent4">
                                  <a:lumMod val="10000"/>
                                </a:schemeClr>
                              </a:solidFill>
                              <a:latin typeface="Cambria Math" panose="02040503050406030204" pitchFamily="18" charset="0"/>
                              <a:ea typeface="Times New Roman" panose="02020603050405020304" pitchFamily="18" charset="0"/>
                            </a:rPr>
                            <m:t>М.И.</m:t>
                          </m:r>
                        </m:sub>
                      </m:sSub>
                      <m:d>
                        <m:dPr>
                          <m:ctrlPr>
                            <a:rPr lang="ru-RU" i="1">
                              <a:solidFill>
                                <a:schemeClr val="accent4">
                                  <a:lumMod val="10000"/>
                                </a:schemeClr>
                              </a:solidFill>
                              <a:latin typeface="Cambria Math" panose="02040503050406030204" pitchFamily="18" charset="0"/>
                              <a:ea typeface="Times New Roman" panose="02020603050405020304" pitchFamily="18" charset="0"/>
                            </a:rPr>
                          </m:ctrlPr>
                        </m:dPr>
                        <m:e>
                          <m:sSub>
                            <m:sSubPr>
                              <m:ctrlPr>
                                <a:rPr lang="ru-RU" i="1">
                                  <a:solidFill>
                                    <a:schemeClr val="accent4">
                                      <a:lumMod val="10000"/>
                                    </a:schemeClr>
                                  </a:solidFill>
                                  <a:latin typeface="Cambria Math" panose="02040503050406030204" pitchFamily="18" charset="0"/>
                                  <a:ea typeface="Times New Roman" panose="02020603050405020304" pitchFamily="18" charset="0"/>
                                </a:rPr>
                              </m:ctrlPr>
                            </m:sSubPr>
                            <m:e>
                              <m:r>
                                <a:rPr lang="en-US" i="1">
                                  <a:solidFill>
                                    <a:schemeClr val="accent4">
                                      <a:lumMod val="10000"/>
                                    </a:schemeClr>
                                  </a:solidFill>
                                  <a:latin typeface="Cambria Math" panose="02040503050406030204" pitchFamily="18" charset="0"/>
                                  <a:ea typeface="Times New Roman" panose="02020603050405020304" pitchFamily="18" charset="0"/>
                                </a:rPr>
                                <m:t>𝑇</m:t>
                              </m:r>
                            </m:e>
                            <m:sub>
                              <m:r>
                                <a:rPr lang="en-US" i="1">
                                  <a:solidFill>
                                    <a:schemeClr val="accent4">
                                      <a:lumMod val="10000"/>
                                    </a:schemeClr>
                                  </a:solidFill>
                                  <a:latin typeface="Cambria Math" panose="02040503050406030204" pitchFamily="18" charset="0"/>
                                  <a:ea typeface="Times New Roman" panose="02020603050405020304" pitchFamily="18" charset="0"/>
                                </a:rPr>
                                <m:t>𝑖𝑛</m:t>
                              </m:r>
                            </m:sub>
                          </m:sSub>
                        </m:e>
                      </m:d>
                      <m:r>
                        <a:rPr lang="ru-RU" i="1">
                          <a:solidFill>
                            <a:schemeClr val="accent4">
                              <a:lumMod val="10000"/>
                            </a:schemeClr>
                          </a:solidFill>
                          <a:latin typeface="Cambria Math" panose="02040503050406030204" pitchFamily="18" charset="0"/>
                          <a:ea typeface="Times New Roman" panose="02020603050405020304" pitchFamily="18" charset="0"/>
                        </a:rPr>
                        <m:t>&lt;</m:t>
                      </m:r>
                      <m:sSub>
                        <m:sSubPr>
                          <m:ctrlPr>
                            <a:rPr lang="ru-RU" i="1" smtClean="0">
                              <a:solidFill>
                                <a:schemeClr val="accent4">
                                  <a:lumMod val="10000"/>
                                </a:schemeClr>
                              </a:solidFill>
                              <a:latin typeface="Cambria Math" panose="02040503050406030204" pitchFamily="18" charset="0"/>
                              <a:ea typeface="Times New Roman" panose="02020603050405020304" pitchFamily="18" charset="0"/>
                            </a:rPr>
                          </m:ctrlPr>
                        </m:sSubPr>
                        <m:e>
                          <m:sSup>
                            <m:sSupPr>
                              <m:ctrlPr>
                                <a:rPr lang="ru-RU" i="1">
                                  <a:solidFill>
                                    <a:schemeClr val="accent4">
                                      <a:lumMod val="10000"/>
                                    </a:schemeClr>
                                  </a:solidFill>
                                  <a:latin typeface="Cambria Math" panose="02040503050406030204" pitchFamily="18" charset="0"/>
                                  <a:ea typeface="Times New Roman" panose="02020603050405020304" pitchFamily="18" charset="0"/>
                                </a:rPr>
                              </m:ctrlPr>
                            </m:sSupPr>
                            <m:e>
                              <m:r>
                                <a:rPr lang="ru-RU" i="1">
                                  <a:solidFill>
                                    <a:schemeClr val="accent4">
                                      <a:lumMod val="10000"/>
                                    </a:schemeClr>
                                  </a:solidFill>
                                  <a:latin typeface="Cambria Math" panose="02040503050406030204" pitchFamily="18" charset="0"/>
                                  <a:ea typeface="Times New Roman" panose="02020603050405020304" pitchFamily="18" charset="0"/>
                                </a:rPr>
                                <m:t>𝑃</m:t>
                              </m:r>
                            </m:e>
                            <m:sup>
                              <m:r>
                                <a:rPr lang="ru-RU" i="1">
                                  <a:solidFill>
                                    <a:schemeClr val="accent4">
                                      <a:lumMod val="10000"/>
                                    </a:schemeClr>
                                  </a:solidFill>
                                  <a:latin typeface="Cambria Math" panose="02040503050406030204" pitchFamily="18" charset="0"/>
                                  <a:ea typeface="Times New Roman" panose="02020603050405020304" pitchFamily="18" charset="0"/>
                                </a:rPr>
                                <m:t>∗</m:t>
                              </m:r>
                            </m:sup>
                          </m:sSup>
                        </m:e>
                        <m:sub>
                          <m:r>
                            <a:rPr lang="ru-RU" i="1">
                              <a:solidFill>
                                <a:schemeClr val="accent4">
                                  <a:lumMod val="10000"/>
                                </a:schemeClr>
                              </a:solidFill>
                              <a:latin typeface="Cambria Math" panose="02040503050406030204" pitchFamily="18" charset="0"/>
                              <a:ea typeface="Times New Roman" panose="02020603050405020304" pitchFamily="18" charset="0"/>
                            </a:rPr>
                            <m:t>М.И.</m:t>
                          </m:r>
                        </m:sub>
                      </m:sSub>
                      <m:r>
                        <a:rPr lang="ru-RU" i="1">
                          <a:solidFill>
                            <a:schemeClr val="accent4">
                              <a:lumMod val="10000"/>
                            </a:schemeClr>
                          </a:solidFill>
                          <a:latin typeface="Cambria Math" panose="02040503050406030204" pitchFamily="18" charset="0"/>
                          <a:ea typeface="Times New Roman" panose="02020603050405020304" pitchFamily="18" charset="0"/>
                        </a:rPr>
                        <m:t>&lt;</m:t>
                      </m:r>
                      <m:sSub>
                        <m:sSubPr>
                          <m:ctrlPr>
                            <a:rPr lang="ru-RU" i="1">
                              <a:solidFill>
                                <a:schemeClr val="accent4">
                                  <a:lumMod val="10000"/>
                                </a:schemeClr>
                              </a:solidFill>
                              <a:latin typeface="Cambria Math" panose="02040503050406030204" pitchFamily="18" charset="0"/>
                              <a:ea typeface="Times New Roman" panose="02020603050405020304" pitchFamily="18" charset="0"/>
                            </a:rPr>
                          </m:ctrlPr>
                        </m:sSubPr>
                        <m:e>
                          <m:r>
                            <a:rPr lang="ru-RU" i="1">
                              <a:solidFill>
                                <a:schemeClr val="accent4">
                                  <a:lumMod val="10000"/>
                                </a:schemeClr>
                              </a:solidFill>
                              <a:latin typeface="Cambria Math" panose="02040503050406030204" pitchFamily="18" charset="0"/>
                              <a:ea typeface="Times New Roman" panose="02020603050405020304" pitchFamily="18" charset="0"/>
                            </a:rPr>
                            <m:t>𝑃</m:t>
                          </m:r>
                        </m:e>
                        <m:sub>
                          <m:r>
                            <a:rPr lang="ru-RU" i="1">
                              <a:solidFill>
                                <a:schemeClr val="accent4">
                                  <a:lumMod val="10000"/>
                                </a:schemeClr>
                              </a:solidFill>
                              <a:latin typeface="Cambria Math" panose="02040503050406030204" pitchFamily="18" charset="0"/>
                              <a:ea typeface="Times New Roman" panose="02020603050405020304" pitchFamily="18" charset="0"/>
                            </a:rPr>
                            <m:t>М.И.</m:t>
                          </m:r>
                        </m:sub>
                      </m:sSub>
                      <m:d>
                        <m:dPr>
                          <m:ctrlPr>
                            <a:rPr lang="ru-RU" i="1">
                              <a:solidFill>
                                <a:schemeClr val="accent4">
                                  <a:lumMod val="10000"/>
                                </a:schemeClr>
                              </a:solidFill>
                              <a:latin typeface="Cambria Math" panose="02040503050406030204" pitchFamily="18" charset="0"/>
                              <a:ea typeface="Times New Roman" panose="02020603050405020304" pitchFamily="18" charset="0"/>
                            </a:rPr>
                          </m:ctrlPr>
                        </m:dPr>
                        <m:e>
                          <m:sSub>
                            <m:sSubPr>
                              <m:ctrlPr>
                                <a:rPr lang="ru-RU" i="1">
                                  <a:solidFill>
                                    <a:schemeClr val="accent4">
                                      <a:lumMod val="10000"/>
                                    </a:schemeClr>
                                  </a:solidFill>
                                  <a:latin typeface="Cambria Math" panose="02040503050406030204" pitchFamily="18" charset="0"/>
                                  <a:ea typeface="Times New Roman" panose="02020603050405020304" pitchFamily="18" charset="0"/>
                                </a:rPr>
                              </m:ctrlPr>
                            </m:sSubPr>
                            <m:e>
                              <m:r>
                                <a:rPr lang="en-US" i="1">
                                  <a:solidFill>
                                    <a:schemeClr val="accent4">
                                      <a:lumMod val="10000"/>
                                    </a:schemeClr>
                                  </a:solidFill>
                                  <a:latin typeface="Cambria Math" panose="02040503050406030204" pitchFamily="18" charset="0"/>
                                  <a:ea typeface="Times New Roman" panose="02020603050405020304" pitchFamily="18" charset="0"/>
                                </a:rPr>
                                <m:t>𝑇</m:t>
                              </m:r>
                            </m:e>
                            <m:sub>
                              <m:r>
                                <a:rPr lang="en-US" i="1">
                                  <a:solidFill>
                                    <a:schemeClr val="accent4">
                                      <a:lumMod val="10000"/>
                                    </a:schemeClr>
                                  </a:solidFill>
                                  <a:latin typeface="Cambria Math" panose="02040503050406030204" pitchFamily="18" charset="0"/>
                                  <a:ea typeface="Times New Roman" panose="02020603050405020304" pitchFamily="18" charset="0"/>
                                </a:rPr>
                                <m:t>𝑖𝑛</m:t>
                              </m:r>
                              <m:r>
                                <a:rPr lang="en-US" i="1">
                                  <a:solidFill>
                                    <a:schemeClr val="accent4">
                                      <a:lumMod val="10000"/>
                                    </a:schemeClr>
                                  </a:solidFill>
                                  <a:latin typeface="Cambria Math" panose="02040503050406030204" pitchFamily="18" charset="0"/>
                                  <a:ea typeface="Times New Roman" panose="02020603050405020304" pitchFamily="18" charset="0"/>
                                </a:rPr>
                                <m:t>+1</m:t>
                              </m:r>
                            </m:sub>
                          </m:sSub>
                        </m:e>
                      </m:d>
                    </m:oMath>
                  </m:oMathPara>
                </a14:m>
                <a:endParaRPr lang="ru-RU" dirty="0">
                  <a:solidFill>
                    <a:schemeClr val="accent4">
                      <a:lumMod val="10000"/>
                    </a:schemeClr>
                  </a:solidFill>
                  <a:effectLst/>
                </a:endParaRPr>
              </a:p>
            </p:txBody>
          </p:sp>
        </mc:Choice>
        <mc:Fallback xmlns="">
          <p:sp>
            <p:nvSpPr>
              <p:cNvPr id="7" name="Прямоугольник 6"/>
              <p:cNvSpPr>
                <a:spLocks noRot="1" noChangeAspect="1" noMove="1" noResize="1" noEditPoints="1" noAdjustHandles="1" noChangeArrowheads="1" noChangeShapeType="1" noTextEdit="1"/>
              </p:cNvSpPr>
              <p:nvPr/>
            </p:nvSpPr>
            <p:spPr>
              <a:xfrm>
                <a:off x="1335742" y="3815624"/>
                <a:ext cx="5701553" cy="461665"/>
              </a:xfrm>
              <a:prstGeom prst="rect">
                <a:avLst/>
              </a:prstGeom>
              <a:blipFill>
                <a:blip r:embed="rId3"/>
                <a:stretch>
                  <a:fillRect b="-2632"/>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8" name="Прямоугольник 7"/>
              <p:cNvSpPr/>
              <p:nvPr/>
            </p:nvSpPr>
            <p:spPr>
              <a:xfrm>
                <a:off x="3458564" y="4542871"/>
                <a:ext cx="1737335" cy="461665"/>
              </a:xfrm>
              <a:prstGeom prst="rect">
                <a:avLst/>
              </a:prstGeom>
            </p:spPr>
            <p:txBody>
              <a:bodyPr wrap="none">
                <a:spAutoFit/>
              </a:bodyPr>
              <a:lstStyle/>
              <a:p>
                <a14:m>
                  <m:oMath xmlns:m="http://schemas.openxmlformats.org/officeDocument/2006/math">
                    <m:sSub>
                      <m:sSubPr>
                        <m:ctrlPr>
                          <a:rPr lang="ru-RU" i="1" smtClean="0">
                            <a:solidFill>
                              <a:schemeClr val="accent4">
                                <a:lumMod val="10000"/>
                              </a:schemeClr>
                            </a:solidFill>
                            <a:latin typeface="Cambria Math" panose="02040503050406030204" pitchFamily="18" charset="0"/>
                            <a:ea typeface="Times New Roman" panose="02020603050405020304" pitchFamily="18" charset="0"/>
                          </a:rPr>
                        </m:ctrlPr>
                      </m:sSubPr>
                      <m:e>
                        <m:sSup>
                          <m:sSupPr>
                            <m:ctrlPr>
                              <a:rPr lang="ru-RU" i="1">
                                <a:solidFill>
                                  <a:schemeClr val="accent4">
                                    <a:lumMod val="10000"/>
                                  </a:schemeClr>
                                </a:solidFill>
                                <a:latin typeface="Cambria Math" panose="02040503050406030204" pitchFamily="18" charset="0"/>
                                <a:ea typeface="Times New Roman" panose="02020603050405020304" pitchFamily="18" charset="0"/>
                              </a:rPr>
                            </m:ctrlPr>
                          </m:sSupPr>
                          <m:e>
                            <m:r>
                              <a:rPr lang="ru-RU" i="1">
                                <a:solidFill>
                                  <a:schemeClr val="accent4">
                                    <a:lumMod val="10000"/>
                                  </a:schemeClr>
                                </a:solidFill>
                                <a:latin typeface="Cambria Math" panose="02040503050406030204" pitchFamily="18" charset="0"/>
                                <a:ea typeface="Times New Roman" panose="02020603050405020304" pitchFamily="18" charset="0"/>
                              </a:rPr>
                              <m:t>𝑃</m:t>
                            </m:r>
                          </m:e>
                          <m:sup>
                            <m:r>
                              <a:rPr lang="ru-RU" i="1">
                                <a:solidFill>
                                  <a:schemeClr val="accent4">
                                    <a:lumMod val="10000"/>
                                  </a:schemeClr>
                                </a:solidFill>
                                <a:latin typeface="Cambria Math" panose="02040503050406030204" pitchFamily="18" charset="0"/>
                                <a:ea typeface="Times New Roman" panose="02020603050405020304" pitchFamily="18" charset="0"/>
                              </a:rPr>
                              <m:t>∗</m:t>
                            </m:r>
                          </m:sup>
                        </m:sSup>
                      </m:e>
                      <m:sub>
                        <m:r>
                          <a:rPr lang="ru-RU" i="1">
                            <a:solidFill>
                              <a:schemeClr val="accent4">
                                <a:lumMod val="10000"/>
                              </a:schemeClr>
                            </a:solidFill>
                            <a:latin typeface="Cambria Math" panose="02040503050406030204" pitchFamily="18" charset="0"/>
                            <a:ea typeface="Times New Roman" panose="02020603050405020304" pitchFamily="18" charset="0"/>
                          </a:rPr>
                          <m:t>М.И.</m:t>
                        </m:r>
                      </m:sub>
                    </m:sSub>
                  </m:oMath>
                </a14:m>
                <a:r>
                  <a:rPr lang="ru-RU" dirty="0" smtClean="0">
                    <a:solidFill>
                      <a:schemeClr val="accent4">
                        <a:lumMod val="10000"/>
                      </a:schemeClr>
                    </a:solidFill>
                  </a:rPr>
                  <a:t>= 0,95</a:t>
                </a:r>
                <a:endParaRPr lang="ru-RU" dirty="0">
                  <a:solidFill>
                    <a:schemeClr val="accent4">
                      <a:lumMod val="10000"/>
                    </a:schemeClr>
                  </a:solidFill>
                </a:endParaRPr>
              </a:p>
            </p:txBody>
          </p:sp>
        </mc:Choice>
        <mc:Fallback xmlns="">
          <p:sp>
            <p:nvSpPr>
              <p:cNvPr id="8" name="Прямоугольник 7"/>
              <p:cNvSpPr>
                <a:spLocks noRot="1" noChangeAspect="1" noMove="1" noResize="1" noEditPoints="1" noAdjustHandles="1" noChangeArrowheads="1" noChangeShapeType="1" noTextEdit="1"/>
              </p:cNvSpPr>
              <p:nvPr/>
            </p:nvSpPr>
            <p:spPr>
              <a:xfrm>
                <a:off x="3458564" y="4542871"/>
                <a:ext cx="1737335" cy="461665"/>
              </a:xfrm>
              <a:prstGeom prst="rect">
                <a:avLst/>
              </a:prstGeom>
              <a:blipFill>
                <a:blip r:embed="rId4"/>
                <a:stretch>
                  <a:fillRect l="-702" t="-10526" r="-4912" b="-28947"/>
                </a:stretch>
              </a:blipFill>
            </p:spPr>
            <p:txBody>
              <a:bodyPr/>
              <a:lstStyle/>
              <a:p>
                <a:r>
                  <a:rPr lang="ru-RU">
                    <a:noFill/>
                  </a:rPr>
                  <a:t> </a:t>
                </a:r>
              </a:p>
            </p:txBody>
          </p:sp>
        </mc:Fallback>
      </mc:AlternateContent>
    </p:spTree>
    <p:extLst>
      <p:ext uri="{BB962C8B-B14F-4D97-AF65-F5344CB8AC3E}">
        <p14:creationId xmlns:p14="http://schemas.microsoft.com/office/powerpoint/2010/main" val="3683831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единительная линия 4">
            <a:extLst>
              <a:ext uri="{FF2B5EF4-FFF2-40B4-BE49-F238E27FC236}">
                <a16:creationId xmlns:a16="http://schemas.microsoft.com/office/drawing/2014/main" id="{84F4D721-81D9-304A-BA5E-38AC3DF9542A}"/>
              </a:ext>
            </a:extLst>
          </p:cNvPr>
          <p:cNvCxnSpPr/>
          <p:nvPr/>
        </p:nvCxnSpPr>
        <p:spPr>
          <a:xfrm>
            <a:off x="1086138" y="3211714"/>
            <a:ext cx="6618184" cy="0"/>
          </a:xfrm>
          <a:prstGeom prst="line">
            <a:avLst/>
          </a:prstGeom>
          <a:ln w="12700">
            <a:solidFill>
              <a:srgbClr val="001F60"/>
            </a:solidFill>
          </a:ln>
        </p:spPr>
        <p:style>
          <a:lnRef idx="1">
            <a:schemeClr val="accent6"/>
          </a:lnRef>
          <a:fillRef idx="0">
            <a:schemeClr val="accent6"/>
          </a:fillRef>
          <a:effectRef idx="0">
            <a:schemeClr val="accent6"/>
          </a:effectRef>
          <a:fontRef idx="minor">
            <a:schemeClr val="tx1"/>
          </a:fontRef>
        </p:style>
      </p:cxnSp>
      <p:cxnSp>
        <p:nvCxnSpPr>
          <p:cNvPr id="6" name="Прямая соединительная линия 5">
            <a:extLst>
              <a:ext uri="{FF2B5EF4-FFF2-40B4-BE49-F238E27FC236}">
                <a16:creationId xmlns:a16="http://schemas.microsoft.com/office/drawing/2014/main" id="{540A9666-72C6-764C-92CB-5E4D82CBDF72}"/>
              </a:ext>
            </a:extLst>
          </p:cNvPr>
          <p:cNvCxnSpPr/>
          <p:nvPr/>
        </p:nvCxnSpPr>
        <p:spPr>
          <a:xfrm>
            <a:off x="1086138" y="1983397"/>
            <a:ext cx="6618184" cy="0"/>
          </a:xfrm>
          <a:prstGeom prst="line">
            <a:avLst/>
          </a:prstGeom>
          <a:ln w="28575">
            <a:solidFill>
              <a:srgbClr val="C00000"/>
            </a:solidFill>
            <a:prstDash val="dash"/>
          </a:ln>
        </p:spPr>
        <p:style>
          <a:lnRef idx="1">
            <a:schemeClr val="accent6"/>
          </a:lnRef>
          <a:fillRef idx="0">
            <a:schemeClr val="accent6"/>
          </a:fillRef>
          <a:effectRef idx="0">
            <a:schemeClr val="accent6"/>
          </a:effectRef>
          <a:fontRef idx="minor">
            <a:schemeClr val="tx1"/>
          </a:fontRef>
        </p:style>
      </p:cxnSp>
      <p:cxnSp>
        <p:nvCxnSpPr>
          <p:cNvPr id="7" name="Прямая соединительная линия 6">
            <a:extLst>
              <a:ext uri="{FF2B5EF4-FFF2-40B4-BE49-F238E27FC236}">
                <a16:creationId xmlns:a16="http://schemas.microsoft.com/office/drawing/2014/main" id="{778F7505-8ACA-4C45-B38D-8093A564B8BF}"/>
              </a:ext>
            </a:extLst>
          </p:cNvPr>
          <p:cNvCxnSpPr/>
          <p:nvPr/>
        </p:nvCxnSpPr>
        <p:spPr>
          <a:xfrm>
            <a:off x="1073154" y="4440031"/>
            <a:ext cx="6618184" cy="0"/>
          </a:xfrm>
          <a:prstGeom prst="line">
            <a:avLst/>
          </a:prstGeom>
          <a:ln w="28575">
            <a:solidFill>
              <a:srgbClr val="C00000"/>
            </a:solidFill>
            <a:prstDash val="dash"/>
          </a:ln>
        </p:spPr>
        <p:style>
          <a:lnRef idx="1">
            <a:schemeClr val="accent6"/>
          </a:lnRef>
          <a:fillRef idx="0">
            <a:schemeClr val="accent6"/>
          </a:fillRef>
          <a:effectRef idx="0">
            <a:schemeClr val="accent6"/>
          </a:effectRef>
          <a:fontRef idx="minor">
            <a:schemeClr val="tx1"/>
          </a:fontRef>
        </p:style>
      </p:cxnSp>
      <p:cxnSp>
        <p:nvCxnSpPr>
          <p:cNvPr id="8" name="Прямая со стрелкой 7">
            <a:extLst>
              <a:ext uri="{FF2B5EF4-FFF2-40B4-BE49-F238E27FC236}">
                <a16:creationId xmlns:a16="http://schemas.microsoft.com/office/drawing/2014/main" id="{B3301473-51C7-0E4F-AE92-8ABEDB18C468}"/>
              </a:ext>
            </a:extLst>
          </p:cNvPr>
          <p:cNvCxnSpPr>
            <a:cxnSpLocks/>
          </p:cNvCxnSpPr>
          <p:nvPr/>
        </p:nvCxnSpPr>
        <p:spPr>
          <a:xfrm flipV="1">
            <a:off x="707078" y="1456976"/>
            <a:ext cx="0" cy="3874463"/>
          </a:xfrm>
          <a:prstGeom prst="straightConnector1">
            <a:avLst/>
          </a:prstGeom>
          <a:ln w="50800">
            <a:solidFill>
              <a:srgbClr val="001F60"/>
            </a:solidFill>
            <a:tailEnd type="triangle" w="med" len="lg"/>
          </a:ln>
        </p:spPr>
        <p:style>
          <a:lnRef idx="1">
            <a:schemeClr val="accent6"/>
          </a:lnRef>
          <a:fillRef idx="0">
            <a:schemeClr val="accent6"/>
          </a:fillRef>
          <a:effectRef idx="0">
            <a:schemeClr val="accent6"/>
          </a:effectRef>
          <a:fontRef idx="minor">
            <a:schemeClr val="tx1"/>
          </a:fontRef>
        </p:style>
      </p:cxnSp>
      <p:cxnSp>
        <p:nvCxnSpPr>
          <p:cNvPr id="9" name="Прямая со стрелкой 8">
            <a:extLst>
              <a:ext uri="{FF2B5EF4-FFF2-40B4-BE49-F238E27FC236}">
                <a16:creationId xmlns:a16="http://schemas.microsoft.com/office/drawing/2014/main" id="{3E2E884D-D043-1940-9B52-6EB94B7A5EE3}"/>
              </a:ext>
            </a:extLst>
          </p:cNvPr>
          <p:cNvCxnSpPr>
            <a:cxnSpLocks/>
          </p:cNvCxnSpPr>
          <p:nvPr/>
        </p:nvCxnSpPr>
        <p:spPr>
          <a:xfrm>
            <a:off x="707078" y="5331439"/>
            <a:ext cx="7765609" cy="70424"/>
          </a:xfrm>
          <a:prstGeom prst="straightConnector1">
            <a:avLst/>
          </a:prstGeom>
          <a:ln w="50800">
            <a:solidFill>
              <a:srgbClr val="001F60"/>
            </a:solidFill>
            <a:tailEnd type="triangle" w="med" len="lg"/>
          </a:ln>
        </p:spPr>
        <p:style>
          <a:lnRef idx="1">
            <a:schemeClr val="accent6"/>
          </a:lnRef>
          <a:fillRef idx="0">
            <a:schemeClr val="accent6"/>
          </a:fillRef>
          <a:effectRef idx="0">
            <a:schemeClr val="accent6"/>
          </a:effectRef>
          <a:fontRef idx="minor">
            <a:schemeClr val="tx1"/>
          </a:fontRef>
        </p:style>
      </p:cxnSp>
      <p:sp>
        <p:nvSpPr>
          <p:cNvPr id="10" name="TextBox 9">
            <a:extLst>
              <a:ext uri="{FF2B5EF4-FFF2-40B4-BE49-F238E27FC236}">
                <a16:creationId xmlns:a16="http://schemas.microsoft.com/office/drawing/2014/main" id="{EBD965AB-7A67-3D4C-8883-CAFD5E917A19}"/>
              </a:ext>
            </a:extLst>
          </p:cNvPr>
          <p:cNvSpPr txBox="1"/>
          <p:nvPr/>
        </p:nvSpPr>
        <p:spPr>
          <a:xfrm>
            <a:off x="7874976" y="2973303"/>
            <a:ext cx="305326" cy="384773"/>
          </a:xfrm>
          <a:prstGeom prst="rect">
            <a:avLst/>
          </a:prstGeom>
          <a:noFill/>
        </p:spPr>
        <p:txBody>
          <a:bodyPr wrap="none" rtlCol="0">
            <a:spAutoFit/>
          </a:bodyPr>
          <a:lstStyle/>
          <a:p>
            <a:r>
              <a:rPr lang="en-US" sz="1400" i="1" dirty="0" err="1">
                <a:solidFill>
                  <a:srgbClr val="FF0000"/>
                </a:solidFill>
                <a:latin typeface="Helvetica Neue Thin" panose="020B0403020202020204" pitchFamily="34" charset="0"/>
                <a:ea typeface="Helvetica Neue Thin" panose="020B0403020202020204" pitchFamily="34" charset="0"/>
              </a:rPr>
              <a:t>μ</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sp>
        <p:nvSpPr>
          <p:cNvPr id="11" name="TextBox 10">
            <a:extLst>
              <a:ext uri="{FF2B5EF4-FFF2-40B4-BE49-F238E27FC236}">
                <a16:creationId xmlns:a16="http://schemas.microsoft.com/office/drawing/2014/main" id="{AA10AB1F-4A20-C045-9229-62AB13F7529A}"/>
              </a:ext>
            </a:extLst>
          </p:cNvPr>
          <p:cNvSpPr txBox="1"/>
          <p:nvPr/>
        </p:nvSpPr>
        <p:spPr>
          <a:xfrm>
            <a:off x="7745988" y="1763058"/>
            <a:ext cx="545342" cy="338554"/>
          </a:xfrm>
          <a:prstGeom prst="rect">
            <a:avLst/>
          </a:prstGeom>
          <a:noFill/>
        </p:spPr>
        <p:txBody>
          <a:bodyPr wrap="none" rtlCol="0">
            <a:spAutoFit/>
          </a:bodyPr>
          <a:lstStyle/>
          <a:p>
            <a:r>
              <a:rPr lang="en-US" sz="1600" b="1" dirty="0">
                <a:solidFill>
                  <a:srgbClr val="FF0000"/>
                </a:solidFill>
                <a:latin typeface="Helvetica Neue Thin" panose="020B0403020202020204" pitchFamily="34" charset="0"/>
                <a:ea typeface="Helvetica Neue Thin" panose="020B0403020202020204" pitchFamily="34" charset="0"/>
              </a:rPr>
              <a:t>+ ∆</a:t>
            </a:r>
            <a:endParaRPr lang="ru-RU" sz="1600" b="1" dirty="0">
              <a:solidFill>
                <a:srgbClr val="FF0000"/>
              </a:solidFill>
              <a:latin typeface="Helvetica Neue Thin" panose="020B0403020202020204" pitchFamily="34" charset="0"/>
              <a:ea typeface="Helvetica Neue Thin" panose="020B0403020202020204" pitchFamily="34" charset="0"/>
            </a:endParaRPr>
          </a:p>
        </p:txBody>
      </p:sp>
      <p:sp>
        <p:nvSpPr>
          <p:cNvPr id="12" name="TextBox 11">
            <a:extLst>
              <a:ext uri="{FF2B5EF4-FFF2-40B4-BE49-F238E27FC236}">
                <a16:creationId xmlns:a16="http://schemas.microsoft.com/office/drawing/2014/main" id="{30EEE82C-84D6-594F-930D-A19F3190F737}"/>
              </a:ext>
            </a:extLst>
          </p:cNvPr>
          <p:cNvSpPr txBox="1"/>
          <p:nvPr/>
        </p:nvSpPr>
        <p:spPr>
          <a:xfrm>
            <a:off x="7779770" y="4237474"/>
            <a:ext cx="441146" cy="338554"/>
          </a:xfrm>
          <a:prstGeom prst="rect">
            <a:avLst/>
          </a:prstGeom>
          <a:noFill/>
        </p:spPr>
        <p:txBody>
          <a:bodyPr wrap="none" rtlCol="0">
            <a:spAutoFit/>
          </a:bodyPr>
          <a:lstStyle/>
          <a:p>
            <a:r>
              <a:rPr lang="en-US" sz="1600" b="1" dirty="0">
                <a:solidFill>
                  <a:srgbClr val="FF0000"/>
                </a:solidFill>
                <a:latin typeface="Helvetica Neue Thin" panose="020B0403020202020204" pitchFamily="34" charset="0"/>
                <a:ea typeface="Helvetica Neue Thin" panose="020B0403020202020204" pitchFamily="34" charset="0"/>
              </a:rPr>
              <a:t>- ∆</a:t>
            </a:r>
            <a:endParaRPr lang="ru-RU" sz="1600" b="1" dirty="0">
              <a:solidFill>
                <a:srgbClr val="FF0000"/>
              </a:solidFill>
              <a:latin typeface="Helvetica Neue Thin" panose="020B0403020202020204" pitchFamily="34" charset="0"/>
              <a:ea typeface="Helvetica Neue Thin" panose="020B0403020202020204" pitchFamily="34" charset="0"/>
            </a:endParaRPr>
          </a:p>
        </p:txBody>
      </p:sp>
      <p:sp>
        <p:nvSpPr>
          <p:cNvPr id="13" name="TextBox 12">
            <a:extLst>
              <a:ext uri="{FF2B5EF4-FFF2-40B4-BE49-F238E27FC236}">
                <a16:creationId xmlns:a16="http://schemas.microsoft.com/office/drawing/2014/main" id="{822B5F24-D843-9142-9B68-41850AE5A398}"/>
              </a:ext>
            </a:extLst>
          </p:cNvPr>
          <p:cNvSpPr txBox="1"/>
          <p:nvPr/>
        </p:nvSpPr>
        <p:spPr>
          <a:xfrm>
            <a:off x="8569968" y="5213336"/>
            <a:ext cx="250390" cy="400110"/>
          </a:xfrm>
          <a:prstGeom prst="rect">
            <a:avLst/>
          </a:prstGeom>
          <a:noFill/>
        </p:spPr>
        <p:txBody>
          <a:bodyPr wrap="none" rtlCol="0">
            <a:spAutoFit/>
          </a:bodyPr>
          <a:lstStyle/>
          <a:p>
            <a:r>
              <a:rPr lang="en-US" sz="2000" b="1" i="1" dirty="0">
                <a:solidFill>
                  <a:srgbClr val="FF0000"/>
                </a:solidFill>
                <a:latin typeface="Helvetica Neue Thin" panose="020B0403020202020204" pitchFamily="34" charset="0"/>
                <a:ea typeface="Helvetica Neue Thin" panose="020B0403020202020204" pitchFamily="34" charset="0"/>
              </a:rPr>
              <a:t>t</a:t>
            </a:r>
            <a:endParaRPr lang="ru-RU" sz="2000" b="1" i="1" dirty="0">
              <a:solidFill>
                <a:srgbClr val="FF0000"/>
              </a:solidFill>
              <a:latin typeface="Helvetica Neue Thin" panose="020B0403020202020204" pitchFamily="34" charset="0"/>
              <a:ea typeface="Helvetica Neue Thin" panose="020B0403020202020204" pitchFamily="34" charset="0"/>
            </a:endParaRPr>
          </a:p>
        </p:txBody>
      </p:sp>
      <p:sp>
        <p:nvSpPr>
          <p:cNvPr id="14" name="TextBox 13">
            <a:extLst>
              <a:ext uri="{FF2B5EF4-FFF2-40B4-BE49-F238E27FC236}">
                <a16:creationId xmlns:a16="http://schemas.microsoft.com/office/drawing/2014/main" id="{EC86CDC9-00D6-2249-A6B7-4D63146E7A50}"/>
              </a:ext>
            </a:extLst>
          </p:cNvPr>
          <p:cNvSpPr txBox="1"/>
          <p:nvPr/>
        </p:nvSpPr>
        <p:spPr>
          <a:xfrm>
            <a:off x="591671" y="1084728"/>
            <a:ext cx="314510" cy="400110"/>
          </a:xfrm>
          <a:prstGeom prst="rect">
            <a:avLst/>
          </a:prstGeom>
          <a:noFill/>
        </p:spPr>
        <p:txBody>
          <a:bodyPr wrap="none" rtlCol="0">
            <a:spAutoFit/>
          </a:bodyPr>
          <a:lstStyle/>
          <a:p>
            <a:r>
              <a:rPr lang="en-US" sz="2000" b="1" i="1" dirty="0">
                <a:solidFill>
                  <a:srgbClr val="FF0000"/>
                </a:solidFill>
                <a:latin typeface="Helvetica Neue Thin" panose="020B0403020202020204" pitchFamily="34" charset="0"/>
                <a:ea typeface="Helvetica Neue Thin" panose="020B0403020202020204" pitchFamily="34" charset="0"/>
              </a:rPr>
              <a:t>X</a:t>
            </a:r>
            <a:endParaRPr lang="ru-RU" sz="2000" b="1" i="1" dirty="0">
              <a:solidFill>
                <a:srgbClr val="FF0000"/>
              </a:solidFill>
              <a:latin typeface="Helvetica Neue Thin" panose="020B0403020202020204" pitchFamily="34" charset="0"/>
              <a:ea typeface="Helvetica Neue Thin" panose="020B0403020202020204" pitchFamily="34" charset="0"/>
            </a:endParaRPr>
          </a:p>
        </p:txBody>
      </p:sp>
      <p:cxnSp>
        <p:nvCxnSpPr>
          <p:cNvPr id="15" name="Прямая со стрелкой 14">
            <a:extLst>
              <a:ext uri="{FF2B5EF4-FFF2-40B4-BE49-F238E27FC236}">
                <a16:creationId xmlns:a16="http://schemas.microsoft.com/office/drawing/2014/main" id="{7A08EE7F-E518-B649-9F3D-A8AB7E1928F7}"/>
              </a:ext>
            </a:extLst>
          </p:cNvPr>
          <p:cNvCxnSpPr>
            <a:cxnSpLocks/>
          </p:cNvCxnSpPr>
          <p:nvPr/>
        </p:nvCxnSpPr>
        <p:spPr>
          <a:xfrm flipV="1">
            <a:off x="2048576" y="5261654"/>
            <a:ext cx="0" cy="157512"/>
          </a:xfrm>
          <a:prstGeom prst="straightConnector1">
            <a:avLst/>
          </a:prstGeom>
          <a:ln w="508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16" name="Прямая со стрелкой 15">
            <a:extLst>
              <a:ext uri="{FF2B5EF4-FFF2-40B4-BE49-F238E27FC236}">
                <a16:creationId xmlns:a16="http://schemas.microsoft.com/office/drawing/2014/main" id="{D145A4C7-8117-EE42-96DE-A9D06B209AEE}"/>
              </a:ext>
            </a:extLst>
          </p:cNvPr>
          <p:cNvCxnSpPr>
            <a:cxnSpLocks/>
          </p:cNvCxnSpPr>
          <p:nvPr/>
        </p:nvCxnSpPr>
        <p:spPr>
          <a:xfrm flipV="1">
            <a:off x="3388644" y="5274990"/>
            <a:ext cx="0" cy="157512"/>
          </a:xfrm>
          <a:prstGeom prst="straightConnector1">
            <a:avLst/>
          </a:prstGeom>
          <a:ln w="508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17" name="Прямая со стрелкой 16">
            <a:extLst>
              <a:ext uri="{FF2B5EF4-FFF2-40B4-BE49-F238E27FC236}">
                <a16:creationId xmlns:a16="http://schemas.microsoft.com/office/drawing/2014/main" id="{2697584E-01D8-A844-B534-17F9248B11A8}"/>
              </a:ext>
            </a:extLst>
          </p:cNvPr>
          <p:cNvCxnSpPr>
            <a:cxnSpLocks/>
          </p:cNvCxnSpPr>
          <p:nvPr/>
        </p:nvCxnSpPr>
        <p:spPr>
          <a:xfrm flipV="1">
            <a:off x="4725853" y="5287801"/>
            <a:ext cx="0" cy="157512"/>
          </a:xfrm>
          <a:prstGeom prst="straightConnector1">
            <a:avLst/>
          </a:prstGeom>
          <a:ln w="508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18" name="Прямая со стрелкой 17">
            <a:extLst>
              <a:ext uri="{FF2B5EF4-FFF2-40B4-BE49-F238E27FC236}">
                <a16:creationId xmlns:a16="http://schemas.microsoft.com/office/drawing/2014/main" id="{2B2557F3-794D-4E41-9FCD-70A736C13F75}"/>
              </a:ext>
            </a:extLst>
          </p:cNvPr>
          <p:cNvCxnSpPr>
            <a:cxnSpLocks/>
          </p:cNvCxnSpPr>
          <p:nvPr/>
        </p:nvCxnSpPr>
        <p:spPr>
          <a:xfrm flipV="1">
            <a:off x="6083076" y="5300847"/>
            <a:ext cx="0" cy="157512"/>
          </a:xfrm>
          <a:prstGeom prst="straightConnector1">
            <a:avLst/>
          </a:prstGeom>
          <a:ln w="508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19" name="Прямая со стрелкой 18">
            <a:extLst>
              <a:ext uri="{FF2B5EF4-FFF2-40B4-BE49-F238E27FC236}">
                <a16:creationId xmlns:a16="http://schemas.microsoft.com/office/drawing/2014/main" id="{29732175-6C02-2846-A7FF-66F0E5D0A315}"/>
              </a:ext>
            </a:extLst>
          </p:cNvPr>
          <p:cNvCxnSpPr>
            <a:cxnSpLocks/>
          </p:cNvCxnSpPr>
          <p:nvPr/>
        </p:nvCxnSpPr>
        <p:spPr>
          <a:xfrm flipV="1">
            <a:off x="7440298" y="5317887"/>
            <a:ext cx="0" cy="157512"/>
          </a:xfrm>
          <a:prstGeom prst="straightConnector1">
            <a:avLst/>
          </a:prstGeom>
          <a:ln w="508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sp>
        <p:nvSpPr>
          <p:cNvPr id="20" name="TextBox 19">
            <a:extLst>
              <a:ext uri="{FF2B5EF4-FFF2-40B4-BE49-F238E27FC236}">
                <a16:creationId xmlns:a16="http://schemas.microsoft.com/office/drawing/2014/main" id="{007DED16-304E-2540-9232-77CD0F00C8A5}"/>
              </a:ext>
            </a:extLst>
          </p:cNvPr>
          <p:cNvSpPr txBox="1"/>
          <p:nvPr/>
        </p:nvSpPr>
        <p:spPr>
          <a:xfrm>
            <a:off x="638463" y="5432456"/>
            <a:ext cx="305326" cy="384773"/>
          </a:xfrm>
          <a:prstGeom prst="rect">
            <a:avLst/>
          </a:prstGeom>
          <a:noFill/>
        </p:spPr>
        <p:txBody>
          <a:bodyPr wrap="none" rtlCol="0">
            <a:spAutoFit/>
          </a:bodyPr>
          <a:lstStyle/>
          <a:p>
            <a:r>
              <a:rPr lang="en-US" sz="1400" i="1" dirty="0">
                <a:solidFill>
                  <a:srgbClr val="FF0000"/>
                </a:solidFill>
                <a:latin typeface="Helvetica Neue Thin" panose="020B0403020202020204" pitchFamily="34" charset="0"/>
                <a:ea typeface="Helvetica Neue Thin" panose="020B0403020202020204" pitchFamily="34" charset="0"/>
              </a:rPr>
              <a:t>1</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sp>
        <p:nvSpPr>
          <p:cNvPr id="21" name="TextBox 20">
            <a:extLst>
              <a:ext uri="{FF2B5EF4-FFF2-40B4-BE49-F238E27FC236}">
                <a16:creationId xmlns:a16="http://schemas.microsoft.com/office/drawing/2014/main" id="{6FDC1B1D-E450-0A4D-9D8F-DFB9EFE6FE62}"/>
              </a:ext>
            </a:extLst>
          </p:cNvPr>
          <p:cNvSpPr txBox="1"/>
          <p:nvPr/>
        </p:nvSpPr>
        <p:spPr>
          <a:xfrm>
            <a:off x="1933169" y="5432456"/>
            <a:ext cx="305326" cy="384773"/>
          </a:xfrm>
          <a:prstGeom prst="rect">
            <a:avLst/>
          </a:prstGeom>
          <a:noFill/>
        </p:spPr>
        <p:txBody>
          <a:bodyPr wrap="none" rtlCol="0">
            <a:spAutoFit/>
          </a:bodyPr>
          <a:lstStyle/>
          <a:p>
            <a:r>
              <a:rPr lang="en-US" sz="1400" i="1" dirty="0">
                <a:solidFill>
                  <a:srgbClr val="FF0000"/>
                </a:solidFill>
                <a:latin typeface="Helvetica Neue Thin" panose="020B0403020202020204" pitchFamily="34" charset="0"/>
                <a:ea typeface="Helvetica Neue Thin" panose="020B0403020202020204" pitchFamily="34" charset="0"/>
              </a:rPr>
              <a:t>2</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sp>
        <p:nvSpPr>
          <p:cNvPr id="22" name="TextBox 21">
            <a:extLst>
              <a:ext uri="{FF2B5EF4-FFF2-40B4-BE49-F238E27FC236}">
                <a16:creationId xmlns:a16="http://schemas.microsoft.com/office/drawing/2014/main" id="{4D109F37-7E2F-6345-8E89-9C22B889B9BE}"/>
              </a:ext>
            </a:extLst>
          </p:cNvPr>
          <p:cNvSpPr txBox="1"/>
          <p:nvPr/>
        </p:nvSpPr>
        <p:spPr>
          <a:xfrm>
            <a:off x="3270378" y="5432456"/>
            <a:ext cx="305326" cy="384773"/>
          </a:xfrm>
          <a:prstGeom prst="rect">
            <a:avLst/>
          </a:prstGeom>
          <a:noFill/>
        </p:spPr>
        <p:txBody>
          <a:bodyPr wrap="none" rtlCol="0">
            <a:spAutoFit/>
          </a:bodyPr>
          <a:lstStyle/>
          <a:p>
            <a:r>
              <a:rPr lang="en-US" sz="1400" i="1" dirty="0">
                <a:solidFill>
                  <a:srgbClr val="FF0000"/>
                </a:solidFill>
                <a:latin typeface="Helvetica Neue Thin" panose="020B0403020202020204" pitchFamily="34" charset="0"/>
                <a:ea typeface="Helvetica Neue Thin" panose="020B0403020202020204" pitchFamily="34" charset="0"/>
              </a:rPr>
              <a:t>3</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sp>
        <p:nvSpPr>
          <p:cNvPr id="23" name="TextBox 22">
            <a:extLst>
              <a:ext uri="{FF2B5EF4-FFF2-40B4-BE49-F238E27FC236}">
                <a16:creationId xmlns:a16="http://schemas.microsoft.com/office/drawing/2014/main" id="{985FEFE4-C184-0641-AC2D-F3DFCA1BCCBD}"/>
              </a:ext>
            </a:extLst>
          </p:cNvPr>
          <p:cNvSpPr txBox="1"/>
          <p:nvPr/>
        </p:nvSpPr>
        <p:spPr>
          <a:xfrm>
            <a:off x="4607587" y="5432456"/>
            <a:ext cx="305326" cy="384773"/>
          </a:xfrm>
          <a:prstGeom prst="rect">
            <a:avLst/>
          </a:prstGeom>
          <a:noFill/>
        </p:spPr>
        <p:txBody>
          <a:bodyPr wrap="none" rtlCol="0">
            <a:spAutoFit/>
          </a:bodyPr>
          <a:lstStyle/>
          <a:p>
            <a:r>
              <a:rPr lang="en-US" sz="1400" i="1" dirty="0">
                <a:solidFill>
                  <a:srgbClr val="FF0000"/>
                </a:solidFill>
                <a:latin typeface="Helvetica Neue Thin" panose="020B0403020202020204" pitchFamily="34" charset="0"/>
                <a:ea typeface="Helvetica Neue Thin" panose="020B0403020202020204" pitchFamily="34" charset="0"/>
              </a:rPr>
              <a:t>4</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sp>
        <p:nvSpPr>
          <p:cNvPr id="24" name="TextBox 23">
            <a:extLst>
              <a:ext uri="{FF2B5EF4-FFF2-40B4-BE49-F238E27FC236}">
                <a16:creationId xmlns:a16="http://schemas.microsoft.com/office/drawing/2014/main" id="{1DD1043A-EF74-8F4D-99A1-0BD0D6A1A809}"/>
              </a:ext>
            </a:extLst>
          </p:cNvPr>
          <p:cNvSpPr txBox="1"/>
          <p:nvPr/>
        </p:nvSpPr>
        <p:spPr>
          <a:xfrm>
            <a:off x="5968070" y="5432456"/>
            <a:ext cx="305326" cy="384773"/>
          </a:xfrm>
          <a:prstGeom prst="rect">
            <a:avLst/>
          </a:prstGeom>
          <a:noFill/>
        </p:spPr>
        <p:txBody>
          <a:bodyPr wrap="none" rtlCol="0">
            <a:spAutoFit/>
          </a:bodyPr>
          <a:lstStyle/>
          <a:p>
            <a:r>
              <a:rPr lang="en-US" sz="1400" i="1" dirty="0">
                <a:solidFill>
                  <a:srgbClr val="FF0000"/>
                </a:solidFill>
                <a:latin typeface="Helvetica Neue Thin" panose="020B0403020202020204" pitchFamily="34" charset="0"/>
                <a:ea typeface="Helvetica Neue Thin" panose="020B0403020202020204" pitchFamily="34" charset="0"/>
              </a:rPr>
              <a:t>5</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sp>
        <p:nvSpPr>
          <p:cNvPr id="25" name="TextBox 24">
            <a:extLst>
              <a:ext uri="{FF2B5EF4-FFF2-40B4-BE49-F238E27FC236}">
                <a16:creationId xmlns:a16="http://schemas.microsoft.com/office/drawing/2014/main" id="{1BC6283E-DC1D-6F4D-B977-F57E14F6EAAB}"/>
              </a:ext>
            </a:extLst>
          </p:cNvPr>
          <p:cNvSpPr txBox="1"/>
          <p:nvPr/>
        </p:nvSpPr>
        <p:spPr>
          <a:xfrm>
            <a:off x="7311286" y="5433320"/>
            <a:ext cx="305326" cy="384773"/>
          </a:xfrm>
          <a:prstGeom prst="rect">
            <a:avLst/>
          </a:prstGeom>
          <a:noFill/>
        </p:spPr>
        <p:txBody>
          <a:bodyPr wrap="none" rtlCol="0">
            <a:spAutoFit/>
          </a:bodyPr>
          <a:lstStyle/>
          <a:p>
            <a:r>
              <a:rPr lang="en-US" sz="1400" i="1" dirty="0">
                <a:solidFill>
                  <a:srgbClr val="FF0000"/>
                </a:solidFill>
                <a:latin typeface="Helvetica Neue Thin" panose="020B0403020202020204" pitchFamily="34" charset="0"/>
                <a:ea typeface="Helvetica Neue Thin" panose="020B0403020202020204" pitchFamily="34" charset="0"/>
              </a:rPr>
              <a:t>6</a:t>
            </a:r>
            <a:endParaRPr lang="ru-RU" sz="1400" i="1" dirty="0">
              <a:solidFill>
                <a:srgbClr val="FF0000"/>
              </a:solidFill>
              <a:latin typeface="Helvetica Neue Thin" panose="020B0403020202020204" pitchFamily="34" charset="0"/>
              <a:ea typeface="Helvetica Neue Thin" panose="020B0403020202020204" pitchFamily="34" charset="0"/>
            </a:endParaRPr>
          </a:p>
        </p:txBody>
      </p:sp>
      <p:grpSp>
        <p:nvGrpSpPr>
          <p:cNvPr id="26" name="Группа 25">
            <a:extLst>
              <a:ext uri="{FF2B5EF4-FFF2-40B4-BE49-F238E27FC236}">
                <a16:creationId xmlns:a16="http://schemas.microsoft.com/office/drawing/2014/main" id="{38C16BED-A03E-0246-9C2B-46BC3768E106}"/>
              </a:ext>
            </a:extLst>
          </p:cNvPr>
          <p:cNvGrpSpPr/>
          <p:nvPr/>
        </p:nvGrpSpPr>
        <p:grpSpPr>
          <a:xfrm>
            <a:off x="2008629" y="2840066"/>
            <a:ext cx="78913" cy="473372"/>
            <a:chOff x="4416838" y="5944534"/>
            <a:chExt cx="185350" cy="1081911"/>
          </a:xfrm>
          <a:solidFill>
            <a:srgbClr val="001F60"/>
          </a:solidFill>
        </p:grpSpPr>
        <p:sp>
          <p:nvSpPr>
            <p:cNvPr id="27" name="Овал 26">
              <a:extLst>
                <a:ext uri="{FF2B5EF4-FFF2-40B4-BE49-F238E27FC236}">
                  <a16:creationId xmlns:a16="http://schemas.microsoft.com/office/drawing/2014/main" id="{5F1365B9-8350-A14D-9723-69398A90DBA4}"/>
                </a:ext>
              </a:extLst>
            </p:cNvPr>
            <p:cNvSpPr/>
            <p:nvPr/>
          </p:nvSpPr>
          <p:spPr>
            <a:xfrm>
              <a:off x="4422188" y="6394534"/>
              <a:ext cx="180000" cy="180000"/>
            </a:xfrm>
            <a:prstGeom prst="ellipse">
              <a:avLst/>
            </a:prstGeom>
            <a:grpFill/>
            <a:ln>
              <a:solidFill>
                <a:srgbClr val="001F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sz="1400" dirty="0">
                <a:solidFill>
                  <a:srgbClr val="FF0000"/>
                </a:solidFill>
                <a:latin typeface="Open Sans Light"/>
              </a:endParaRPr>
            </a:p>
          </p:txBody>
        </p:sp>
        <p:cxnSp>
          <p:nvCxnSpPr>
            <p:cNvPr id="28" name="Прямая со стрелкой 27">
              <a:extLst>
                <a:ext uri="{FF2B5EF4-FFF2-40B4-BE49-F238E27FC236}">
                  <a16:creationId xmlns:a16="http://schemas.microsoft.com/office/drawing/2014/main" id="{E176E58F-56EE-C746-B9E6-4FB7DADE1395}"/>
                </a:ext>
              </a:extLst>
            </p:cNvPr>
            <p:cNvCxnSpPr>
              <a:cxnSpLocks/>
            </p:cNvCxnSpPr>
            <p:nvPr/>
          </p:nvCxnSpPr>
          <p:spPr>
            <a:xfrm flipV="1">
              <a:off x="4511428" y="5944534"/>
              <a:ext cx="0" cy="1080000"/>
            </a:xfrm>
            <a:prstGeom prst="straightConnector1">
              <a:avLst/>
            </a:prstGeom>
            <a:grpFill/>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29" name="Прямая со стрелкой 28">
              <a:extLst>
                <a:ext uri="{FF2B5EF4-FFF2-40B4-BE49-F238E27FC236}">
                  <a16:creationId xmlns:a16="http://schemas.microsoft.com/office/drawing/2014/main" id="{F684837B-144B-144E-AAF3-106FD974E295}"/>
                </a:ext>
              </a:extLst>
            </p:cNvPr>
            <p:cNvCxnSpPr>
              <a:cxnSpLocks/>
            </p:cNvCxnSpPr>
            <p:nvPr/>
          </p:nvCxnSpPr>
          <p:spPr>
            <a:xfrm rot="5400000" flipV="1">
              <a:off x="4506838" y="6936445"/>
              <a:ext cx="0" cy="180000"/>
            </a:xfrm>
            <a:prstGeom prst="straightConnector1">
              <a:avLst/>
            </a:prstGeom>
            <a:grpFill/>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30" name="Прямая со стрелкой 29">
              <a:extLst>
                <a:ext uri="{FF2B5EF4-FFF2-40B4-BE49-F238E27FC236}">
                  <a16:creationId xmlns:a16="http://schemas.microsoft.com/office/drawing/2014/main" id="{42CE93DC-089D-1E4D-A505-F48F06F35C19}"/>
                </a:ext>
              </a:extLst>
            </p:cNvPr>
            <p:cNvCxnSpPr>
              <a:cxnSpLocks/>
            </p:cNvCxnSpPr>
            <p:nvPr/>
          </p:nvCxnSpPr>
          <p:spPr>
            <a:xfrm rot="5400000" flipV="1">
              <a:off x="4506838" y="5854534"/>
              <a:ext cx="0" cy="180000"/>
            </a:xfrm>
            <a:prstGeom prst="straightConnector1">
              <a:avLst/>
            </a:prstGeom>
            <a:grpFill/>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grpSp>
      <p:sp>
        <p:nvSpPr>
          <p:cNvPr id="31" name="Овал 30">
            <a:extLst>
              <a:ext uri="{FF2B5EF4-FFF2-40B4-BE49-F238E27FC236}">
                <a16:creationId xmlns:a16="http://schemas.microsoft.com/office/drawing/2014/main" id="{ADD90A2F-1039-E149-A385-C13A3FF10BBF}"/>
              </a:ext>
            </a:extLst>
          </p:cNvPr>
          <p:cNvSpPr/>
          <p:nvPr/>
        </p:nvSpPr>
        <p:spPr>
          <a:xfrm>
            <a:off x="3347063" y="2696656"/>
            <a:ext cx="76635" cy="78756"/>
          </a:xfrm>
          <a:prstGeom prst="ellipse">
            <a:avLst/>
          </a:prstGeom>
          <a:solidFill>
            <a:srgbClr val="001F60"/>
          </a:solidFill>
          <a:ln>
            <a:solidFill>
              <a:srgbClr val="001F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sz="1400" dirty="0">
              <a:solidFill>
                <a:srgbClr val="FF0000"/>
              </a:solidFill>
              <a:latin typeface="Open Sans Light"/>
            </a:endParaRPr>
          </a:p>
        </p:txBody>
      </p:sp>
      <p:cxnSp>
        <p:nvCxnSpPr>
          <p:cNvPr id="32" name="Прямая со стрелкой 31">
            <a:extLst>
              <a:ext uri="{FF2B5EF4-FFF2-40B4-BE49-F238E27FC236}">
                <a16:creationId xmlns:a16="http://schemas.microsoft.com/office/drawing/2014/main" id="{A077E44F-3207-4841-8E03-ED0B027D0D67}"/>
              </a:ext>
            </a:extLst>
          </p:cNvPr>
          <p:cNvCxnSpPr>
            <a:cxnSpLocks/>
          </p:cNvCxnSpPr>
          <p:nvPr/>
        </p:nvCxnSpPr>
        <p:spPr>
          <a:xfrm flipV="1">
            <a:off x="3385057" y="2418118"/>
            <a:ext cx="0" cy="630048"/>
          </a:xfrm>
          <a:prstGeom prst="straightConnector1">
            <a:avLst/>
          </a:prstGeom>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33" name="Прямая со стрелкой 32">
            <a:extLst>
              <a:ext uri="{FF2B5EF4-FFF2-40B4-BE49-F238E27FC236}">
                <a16:creationId xmlns:a16="http://schemas.microsoft.com/office/drawing/2014/main" id="{8799E3C7-DE4F-9F47-B6F6-4ECD7CCA12B7}"/>
              </a:ext>
            </a:extLst>
          </p:cNvPr>
          <p:cNvCxnSpPr>
            <a:cxnSpLocks/>
          </p:cNvCxnSpPr>
          <p:nvPr/>
        </p:nvCxnSpPr>
        <p:spPr>
          <a:xfrm rot="5400000" flipV="1">
            <a:off x="3383102" y="3009849"/>
            <a:ext cx="0" cy="76635"/>
          </a:xfrm>
          <a:prstGeom prst="straightConnector1">
            <a:avLst/>
          </a:prstGeom>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34" name="Прямая со стрелкой 33">
            <a:extLst>
              <a:ext uri="{FF2B5EF4-FFF2-40B4-BE49-F238E27FC236}">
                <a16:creationId xmlns:a16="http://schemas.microsoft.com/office/drawing/2014/main" id="{FE001FB6-AEDA-A54B-9AF0-F779EB15598D}"/>
              </a:ext>
            </a:extLst>
          </p:cNvPr>
          <p:cNvCxnSpPr>
            <a:cxnSpLocks/>
          </p:cNvCxnSpPr>
          <p:nvPr/>
        </p:nvCxnSpPr>
        <p:spPr>
          <a:xfrm rot="5400000" flipV="1">
            <a:off x="3383102" y="2379801"/>
            <a:ext cx="0" cy="76635"/>
          </a:xfrm>
          <a:prstGeom prst="straightConnector1">
            <a:avLst/>
          </a:prstGeom>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sp>
        <p:nvSpPr>
          <p:cNvPr id="35" name="Овал 34">
            <a:extLst>
              <a:ext uri="{FF2B5EF4-FFF2-40B4-BE49-F238E27FC236}">
                <a16:creationId xmlns:a16="http://schemas.microsoft.com/office/drawing/2014/main" id="{A995CE39-BAB4-F849-A44D-21FBC8824582}"/>
              </a:ext>
            </a:extLst>
          </p:cNvPr>
          <p:cNvSpPr/>
          <p:nvPr/>
        </p:nvSpPr>
        <p:spPr>
          <a:xfrm>
            <a:off x="4649429" y="2572694"/>
            <a:ext cx="76635" cy="78756"/>
          </a:xfrm>
          <a:prstGeom prst="ellipse">
            <a:avLst/>
          </a:prstGeom>
          <a:solidFill>
            <a:srgbClr val="001F60"/>
          </a:solidFill>
          <a:ln>
            <a:solidFill>
              <a:srgbClr val="001F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sz="1400" dirty="0">
              <a:solidFill>
                <a:srgbClr val="FF0000"/>
              </a:solidFill>
              <a:latin typeface="Open Sans Light"/>
            </a:endParaRPr>
          </a:p>
        </p:txBody>
      </p:sp>
      <p:cxnSp>
        <p:nvCxnSpPr>
          <p:cNvPr id="36" name="Прямая со стрелкой 35">
            <a:extLst>
              <a:ext uri="{FF2B5EF4-FFF2-40B4-BE49-F238E27FC236}">
                <a16:creationId xmlns:a16="http://schemas.microsoft.com/office/drawing/2014/main" id="{94D2C415-B153-6F48-8E24-F0928F7243BE}"/>
              </a:ext>
            </a:extLst>
          </p:cNvPr>
          <p:cNvCxnSpPr>
            <a:cxnSpLocks/>
          </p:cNvCxnSpPr>
          <p:nvPr/>
        </p:nvCxnSpPr>
        <p:spPr>
          <a:xfrm flipV="1">
            <a:off x="4687423" y="2210554"/>
            <a:ext cx="0" cy="787560"/>
          </a:xfrm>
          <a:prstGeom prst="straightConnector1">
            <a:avLst/>
          </a:prstGeom>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37" name="Прямая со стрелкой 36">
            <a:extLst>
              <a:ext uri="{FF2B5EF4-FFF2-40B4-BE49-F238E27FC236}">
                <a16:creationId xmlns:a16="http://schemas.microsoft.com/office/drawing/2014/main" id="{86C8737F-C2AB-9F49-A266-0BF6884384D9}"/>
              </a:ext>
            </a:extLst>
          </p:cNvPr>
          <p:cNvCxnSpPr>
            <a:cxnSpLocks/>
          </p:cNvCxnSpPr>
          <p:nvPr/>
        </p:nvCxnSpPr>
        <p:spPr>
          <a:xfrm rot="5400000" flipV="1">
            <a:off x="4684676" y="2952213"/>
            <a:ext cx="0" cy="76635"/>
          </a:xfrm>
          <a:prstGeom prst="straightConnector1">
            <a:avLst/>
          </a:prstGeom>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38" name="Прямая со стрелкой 37">
            <a:extLst>
              <a:ext uri="{FF2B5EF4-FFF2-40B4-BE49-F238E27FC236}">
                <a16:creationId xmlns:a16="http://schemas.microsoft.com/office/drawing/2014/main" id="{1F4D9F70-B174-0D47-BA4F-1424B19DBDBB}"/>
              </a:ext>
            </a:extLst>
          </p:cNvPr>
          <p:cNvCxnSpPr>
            <a:cxnSpLocks/>
          </p:cNvCxnSpPr>
          <p:nvPr/>
        </p:nvCxnSpPr>
        <p:spPr>
          <a:xfrm rot="5400000" flipV="1">
            <a:off x="4687536" y="2177533"/>
            <a:ext cx="0" cy="76635"/>
          </a:xfrm>
          <a:prstGeom prst="straightConnector1">
            <a:avLst/>
          </a:prstGeom>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grpSp>
        <p:nvGrpSpPr>
          <p:cNvPr id="39" name="Группа 38">
            <a:extLst>
              <a:ext uri="{FF2B5EF4-FFF2-40B4-BE49-F238E27FC236}">
                <a16:creationId xmlns:a16="http://schemas.microsoft.com/office/drawing/2014/main" id="{2257ADC5-E913-DA46-AD00-0309633C82E0}"/>
              </a:ext>
            </a:extLst>
          </p:cNvPr>
          <p:cNvGrpSpPr/>
          <p:nvPr/>
        </p:nvGrpSpPr>
        <p:grpSpPr>
          <a:xfrm>
            <a:off x="671831" y="2899324"/>
            <a:ext cx="78913" cy="473372"/>
            <a:chOff x="4416838" y="5944534"/>
            <a:chExt cx="185350" cy="1081911"/>
          </a:xfrm>
          <a:solidFill>
            <a:srgbClr val="001F60"/>
          </a:solidFill>
        </p:grpSpPr>
        <p:sp>
          <p:nvSpPr>
            <p:cNvPr id="40" name="Овал 39">
              <a:extLst>
                <a:ext uri="{FF2B5EF4-FFF2-40B4-BE49-F238E27FC236}">
                  <a16:creationId xmlns:a16="http://schemas.microsoft.com/office/drawing/2014/main" id="{AA93B4B3-15CE-3042-8397-496039BB4019}"/>
                </a:ext>
              </a:extLst>
            </p:cNvPr>
            <p:cNvSpPr/>
            <p:nvPr/>
          </p:nvSpPr>
          <p:spPr>
            <a:xfrm>
              <a:off x="4422188" y="6394534"/>
              <a:ext cx="180000" cy="180000"/>
            </a:xfrm>
            <a:prstGeom prst="ellipse">
              <a:avLst/>
            </a:prstGeom>
            <a:grpFill/>
            <a:ln>
              <a:solidFill>
                <a:srgbClr val="001F6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sz="1400" dirty="0">
                <a:solidFill>
                  <a:srgbClr val="FF0000"/>
                </a:solidFill>
                <a:latin typeface="Open Sans Light"/>
              </a:endParaRPr>
            </a:p>
          </p:txBody>
        </p:sp>
        <p:cxnSp>
          <p:nvCxnSpPr>
            <p:cNvPr id="41" name="Прямая со стрелкой 40">
              <a:extLst>
                <a:ext uri="{FF2B5EF4-FFF2-40B4-BE49-F238E27FC236}">
                  <a16:creationId xmlns:a16="http://schemas.microsoft.com/office/drawing/2014/main" id="{E3808D0B-46FE-FD4B-9F2B-87FEEDA139BA}"/>
                </a:ext>
              </a:extLst>
            </p:cNvPr>
            <p:cNvCxnSpPr>
              <a:cxnSpLocks/>
            </p:cNvCxnSpPr>
            <p:nvPr/>
          </p:nvCxnSpPr>
          <p:spPr>
            <a:xfrm flipV="1">
              <a:off x="4511428" y="5944534"/>
              <a:ext cx="0" cy="1080000"/>
            </a:xfrm>
            <a:prstGeom prst="straightConnector1">
              <a:avLst/>
            </a:prstGeom>
            <a:grpFill/>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42" name="Прямая со стрелкой 41">
              <a:extLst>
                <a:ext uri="{FF2B5EF4-FFF2-40B4-BE49-F238E27FC236}">
                  <a16:creationId xmlns:a16="http://schemas.microsoft.com/office/drawing/2014/main" id="{49C5A761-6492-7B45-8537-EE37E8D46D79}"/>
                </a:ext>
              </a:extLst>
            </p:cNvPr>
            <p:cNvCxnSpPr>
              <a:cxnSpLocks/>
            </p:cNvCxnSpPr>
            <p:nvPr/>
          </p:nvCxnSpPr>
          <p:spPr>
            <a:xfrm rot="5400000" flipV="1">
              <a:off x="4506838" y="6936445"/>
              <a:ext cx="0" cy="180000"/>
            </a:xfrm>
            <a:prstGeom prst="straightConnector1">
              <a:avLst/>
            </a:prstGeom>
            <a:grpFill/>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cxnSp>
          <p:nvCxnSpPr>
            <p:cNvPr id="43" name="Прямая со стрелкой 42">
              <a:extLst>
                <a:ext uri="{FF2B5EF4-FFF2-40B4-BE49-F238E27FC236}">
                  <a16:creationId xmlns:a16="http://schemas.microsoft.com/office/drawing/2014/main" id="{367F2CC0-5EF1-3540-8E08-6B38FDC491E8}"/>
                </a:ext>
              </a:extLst>
            </p:cNvPr>
            <p:cNvCxnSpPr>
              <a:cxnSpLocks/>
            </p:cNvCxnSpPr>
            <p:nvPr/>
          </p:nvCxnSpPr>
          <p:spPr>
            <a:xfrm rot="5400000" flipV="1">
              <a:off x="4506838" y="5854534"/>
              <a:ext cx="0" cy="180000"/>
            </a:xfrm>
            <a:prstGeom prst="straightConnector1">
              <a:avLst/>
            </a:prstGeom>
            <a:grpFill/>
            <a:ln w="25400">
              <a:solidFill>
                <a:srgbClr val="001F60"/>
              </a:solidFill>
              <a:tailEnd type="none" w="med" len="lg"/>
            </a:ln>
          </p:spPr>
          <p:style>
            <a:lnRef idx="1">
              <a:schemeClr val="accent6"/>
            </a:lnRef>
            <a:fillRef idx="0">
              <a:schemeClr val="accent6"/>
            </a:fillRef>
            <a:effectRef idx="0">
              <a:schemeClr val="accent6"/>
            </a:effectRef>
            <a:fontRef idx="minor">
              <a:schemeClr val="tx1"/>
            </a:fontRef>
          </p:style>
        </p:cxnSp>
      </p:grpSp>
      <p:sp>
        <p:nvSpPr>
          <p:cNvPr id="44" name="TextBox 43">
            <a:extLst>
              <a:ext uri="{FF2B5EF4-FFF2-40B4-BE49-F238E27FC236}">
                <a16:creationId xmlns:a16="http://schemas.microsoft.com/office/drawing/2014/main" id="{688E7C6A-B4B6-6140-B33E-2F6DA99C2451}"/>
              </a:ext>
            </a:extLst>
          </p:cNvPr>
          <p:cNvSpPr txBox="1"/>
          <p:nvPr/>
        </p:nvSpPr>
        <p:spPr>
          <a:xfrm>
            <a:off x="5944464" y="2341541"/>
            <a:ext cx="386644" cy="584775"/>
          </a:xfrm>
          <a:prstGeom prst="rect">
            <a:avLst/>
          </a:prstGeom>
          <a:noFill/>
        </p:spPr>
        <p:txBody>
          <a:bodyPr wrap="none" rtlCol="0">
            <a:spAutoFit/>
          </a:bodyPr>
          <a:lstStyle/>
          <a:p>
            <a:r>
              <a:rPr lang="en-US" sz="3200" b="1" dirty="0">
                <a:solidFill>
                  <a:srgbClr val="FF0000"/>
                </a:solidFill>
                <a:latin typeface="Helvetica Neue Thin" panose="020B0403020202020204" pitchFamily="34" charset="0"/>
                <a:ea typeface="Helvetica Neue Thin" panose="020B0403020202020204" pitchFamily="34" charset="0"/>
              </a:rPr>
              <a:t>?</a:t>
            </a:r>
            <a:endParaRPr lang="ru-RU" sz="3200" b="1" dirty="0">
              <a:solidFill>
                <a:srgbClr val="FF0000"/>
              </a:solidFill>
              <a:latin typeface="Helvetica Neue Thin" panose="020B0403020202020204" pitchFamily="34" charset="0"/>
              <a:ea typeface="Helvetica Neue Thin" panose="020B0403020202020204" pitchFamily="34" charset="0"/>
            </a:endParaRPr>
          </a:p>
        </p:txBody>
      </p:sp>
      <p:sp>
        <p:nvSpPr>
          <p:cNvPr id="45" name="TextBox 44">
            <a:extLst>
              <a:ext uri="{FF2B5EF4-FFF2-40B4-BE49-F238E27FC236}">
                <a16:creationId xmlns:a16="http://schemas.microsoft.com/office/drawing/2014/main" id="{3D9CE488-931C-194E-9E0E-F29AF6DDFF33}"/>
              </a:ext>
            </a:extLst>
          </p:cNvPr>
          <p:cNvSpPr txBox="1"/>
          <p:nvPr/>
        </p:nvSpPr>
        <p:spPr>
          <a:xfrm>
            <a:off x="7288082" y="2220769"/>
            <a:ext cx="461986" cy="769441"/>
          </a:xfrm>
          <a:prstGeom prst="rect">
            <a:avLst/>
          </a:prstGeom>
          <a:noFill/>
        </p:spPr>
        <p:txBody>
          <a:bodyPr wrap="none" rtlCol="0">
            <a:spAutoFit/>
          </a:bodyPr>
          <a:lstStyle/>
          <a:p>
            <a:r>
              <a:rPr lang="en-US" sz="4400" b="1" dirty="0">
                <a:solidFill>
                  <a:srgbClr val="FF0000"/>
                </a:solidFill>
                <a:latin typeface="Helvetica Neue Thin" panose="020B0403020202020204" pitchFamily="34" charset="0"/>
                <a:ea typeface="Helvetica Neue Thin" panose="020B0403020202020204" pitchFamily="34" charset="0"/>
              </a:rPr>
              <a:t>?</a:t>
            </a:r>
            <a:endParaRPr lang="ru-RU" sz="4400" b="1" dirty="0">
              <a:solidFill>
                <a:srgbClr val="FF0000"/>
              </a:solidFill>
              <a:latin typeface="Helvetica Neue Thin" panose="020B0403020202020204" pitchFamily="34" charset="0"/>
              <a:ea typeface="Helvetica Neue Thin" panose="020B0403020202020204" pitchFamily="34" charset="0"/>
            </a:endParaRPr>
          </a:p>
        </p:txBody>
      </p:sp>
      <p:cxnSp>
        <p:nvCxnSpPr>
          <p:cNvPr id="48" name="Прямая соединительная линия 47"/>
          <p:cNvCxnSpPr/>
          <p:nvPr/>
        </p:nvCxnSpPr>
        <p:spPr bwMode="auto">
          <a:xfrm flipV="1">
            <a:off x="748467" y="1682563"/>
            <a:ext cx="6507647" cy="1630040"/>
          </a:xfrm>
          <a:prstGeom prst="line">
            <a:avLst/>
          </a:prstGeom>
          <a:ln w="57150">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50" name="TextBox 49"/>
          <p:cNvSpPr txBox="1"/>
          <p:nvPr/>
        </p:nvSpPr>
        <p:spPr>
          <a:xfrm>
            <a:off x="322217" y="245841"/>
            <a:ext cx="8682446" cy="338554"/>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результатов поверки</a:t>
            </a:r>
            <a:endParaRPr lang="ru-RU" sz="1600" b="1" dirty="0">
              <a:solidFill>
                <a:srgbClr val="990000"/>
              </a:solidFill>
              <a:latin typeface="+mn-lt"/>
            </a:endParaRPr>
          </a:p>
        </p:txBody>
      </p:sp>
      <p:sp>
        <p:nvSpPr>
          <p:cNvPr id="51" name="TextBox 50"/>
          <p:cNvSpPr txBox="1"/>
          <p:nvPr/>
        </p:nvSpPr>
        <p:spPr>
          <a:xfrm>
            <a:off x="4446071" y="868636"/>
            <a:ext cx="3170541" cy="923330"/>
          </a:xfrm>
          <a:prstGeom prst="rect">
            <a:avLst/>
          </a:prstGeom>
          <a:noFill/>
        </p:spPr>
        <p:txBody>
          <a:bodyPr wrap="square" rtlCol="0">
            <a:spAutoFit/>
          </a:bodyPr>
          <a:lstStyle/>
          <a:p>
            <a:r>
              <a:rPr lang="ru-RU" sz="1800" dirty="0" smtClean="0">
                <a:solidFill>
                  <a:schemeClr val="accent6">
                    <a:lumMod val="75000"/>
                  </a:schemeClr>
                </a:solidFill>
              </a:rPr>
              <a:t>Полином, характеризующий распространение погрешности </a:t>
            </a:r>
            <a:endParaRPr lang="ru-RU" sz="1800" dirty="0">
              <a:solidFill>
                <a:schemeClr val="accent6">
                  <a:lumMod val="75000"/>
                </a:schemeClr>
              </a:solidFill>
            </a:endParaRPr>
          </a:p>
        </p:txBody>
      </p:sp>
    </p:spTree>
    <p:extLst>
      <p:ext uri="{BB962C8B-B14F-4D97-AF65-F5344CB8AC3E}">
        <p14:creationId xmlns:p14="http://schemas.microsoft.com/office/powerpoint/2010/main" val="2323467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25388" y="1823629"/>
            <a:ext cx="6606988" cy="1200329"/>
          </a:xfrm>
          <a:prstGeom prst="rect">
            <a:avLst/>
          </a:prstGeom>
          <a:noFill/>
        </p:spPr>
        <p:txBody>
          <a:bodyPr wrap="square" rtlCol="0">
            <a:spAutoFit/>
          </a:bodyPr>
          <a:lstStyle/>
          <a:p>
            <a:r>
              <a:rPr lang="ru-RU" sz="3600" b="1" dirty="0" smtClean="0">
                <a:solidFill>
                  <a:srgbClr val="990000"/>
                </a:solidFill>
                <a:latin typeface="+mn-lt"/>
              </a:rPr>
              <a:t>Оценка МПИ на основе анализа рисков</a:t>
            </a:r>
            <a:endParaRPr lang="ru-RU" sz="3600" b="1" dirty="0">
              <a:solidFill>
                <a:srgbClr val="990000"/>
              </a:solidFill>
              <a:latin typeface="+mn-lt"/>
            </a:endParaRPr>
          </a:p>
        </p:txBody>
      </p:sp>
    </p:spTree>
    <p:extLst>
      <p:ext uri="{BB962C8B-B14F-4D97-AF65-F5344CB8AC3E}">
        <p14:creationId xmlns:p14="http://schemas.microsoft.com/office/powerpoint/2010/main" val="2124429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10"/>
          <p:cNvSpPr>
            <a:spLocks noChangeArrowheads="1"/>
          </p:cNvSpPr>
          <p:nvPr/>
        </p:nvSpPr>
        <p:spPr bwMode="auto">
          <a:xfrm>
            <a:off x="1304992" y="2243848"/>
            <a:ext cx="2192233" cy="191770"/>
          </a:xfrm>
          <a:prstGeom prst="rightArrow">
            <a:avLst>
              <a:gd name="adj1" fmla="val 23176"/>
              <a:gd name="adj2" fmla="val 60272"/>
            </a:avLst>
          </a:prstGeom>
          <a:solidFill>
            <a:srgbClr val="FF0000"/>
          </a:solidFill>
          <a:ln>
            <a:noFill/>
          </a:ln>
          <a:extLst/>
        </p:spPr>
        <p:txBody>
          <a:bodyPr rot="0" vert="horz" wrap="square" lIns="91440" tIns="45720" rIns="91440" bIns="45720" anchor="t" anchorCtr="0" upright="1">
            <a:noAutofit/>
          </a:bodyPr>
          <a:lstStyle/>
          <a:p>
            <a:endParaRPr lang="ru-RU" sz="1600">
              <a:solidFill>
                <a:srgbClr val="990000"/>
              </a:solidFill>
              <a:latin typeface="+mn-lt"/>
            </a:endParaRPr>
          </a:p>
        </p:txBody>
      </p:sp>
      <p:sp>
        <p:nvSpPr>
          <p:cNvPr id="7" name="AutoShape 11"/>
          <p:cNvSpPr>
            <a:spLocks noChangeArrowheads="1"/>
          </p:cNvSpPr>
          <p:nvPr/>
        </p:nvSpPr>
        <p:spPr bwMode="auto">
          <a:xfrm>
            <a:off x="5508033" y="2243848"/>
            <a:ext cx="1691533" cy="191770"/>
          </a:xfrm>
          <a:prstGeom prst="rightArrow">
            <a:avLst>
              <a:gd name="adj1" fmla="val 23176"/>
              <a:gd name="adj2" fmla="val 61581"/>
            </a:avLst>
          </a:prstGeom>
          <a:solidFill>
            <a:srgbClr val="FF0000"/>
          </a:solidFill>
          <a:ln>
            <a:noFill/>
          </a:ln>
          <a:extLst/>
        </p:spPr>
        <p:txBody>
          <a:bodyPr rot="0" vert="horz" wrap="square" lIns="91440" tIns="45720" rIns="91440" bIns="45720" anchor="t" anchorCtr="0" upright="1">
            <a:noAutofit/>
          </a:bodyPr>
          <a:lstStyle/>
          <a:p>
            <a:endParaRPr lang="ru-RU" sz="1600">
              <a:solidFill>
                <a:srgbClr val="990000"/>
              </a:solidFill>
              <a:latin typeface="+mn-lt"/>
            </a:endParaRPr>
          </a:p>
        </p:txBody>
      </p:sp>
      <p:sp>
        <p:nvSpPr>
          <p:cNvPr id="8" name="AutoShape 12"/>
          <p:cNvSpPr>
            <a:spLocks noChangeArrowheads="1"/>
          </p:cNvSpPr>
          <p:nvPr/>
        </p:nvSpPr>
        <p:spPr bwMode="auto">
          <a:xfrm rot="16200000">
            <a:off x="4121312" y="2832400"/>
            <a:ext cx="762635" cy="302377"/>
          </a:xfrm>
          <a:prstGeom prst="rightArrow">
            <a:avLst>
              <a:gd name="adj1" fmla="val 16565"/>
              <a:gd name="adj2" fmla="val 56779"/>
            </a:avLst>
          </a:prstGeom>
          <a:solidFill>
            <a:srgbClr val="FF0000"/>
          </a:solidFill>
          <a:ln>
            <a:noFill/>
          </a:ln>
          <a:extLst/>
        </p:spPr>
        <p:txBody>
          <a:bodyPr rot="0" vert="horz" wrap="square" lIns="91440" tIns="45720" rIns="91440" bIns="45720" anchor="t" anchorCtr="0" upright="1">
            <a:noAutofit/>
          </a:bodyPr>
          <a:lstStyle/>
          <a:p>
            <a:endParaRPr lang="ru-RU" sz="1600">
              <a:solidFill>
                <a:srgbClr val="990000"/>
              </a:solidFill>
              <a:latin typeface="+mn-lt"/>
            </a:endParaRPr>
          </a:p>
        </p:txBody>
      </p:sp>
      <p:sp>
        <p:nvSpPr>
          <p:cNvPr id="9" name="AutoShape 13"/>
          <p:cNvSpPr>
            <a:spLocks noChangeArrowheads="1"/>
          </p:cNvSpPr>
          <p:nvPr/>
        </p:nvSpPr>
        <p:spPr bwMode="auto">
          <a:xfrm>
            <a:off x="3496336" y="2089535"/>
            <a:ext cx="2019700" cy="513053"/>
          </a:xfrm>
          <a:prstGeom prst="roundRect">
            <a:avLst>
              <a:gd name="adj" fmla="val 50000"/>
            </a:avLst>
          </a:prstGeom>
          <a:solidFill>
            <a:srgbClr val="FF0000"/>
          </a:solidFill>
          <a:ln w="9525">
            <a:solidFill>
              <a:srgbClr val="000000"/>
            </a:solidFill>
            <a:round/>
            <a:headEnd/>
            <a:tailEnd/>
          </a:ln>
        </p:spPr>
        <p:txBody>
          <a:bodyPr rot="0" vert="horz" wrap="square" lIns="91440" tIns="45720" rIns="91440" bIns="45720" anchor="t" anchorCtr="0" upright="1">
            <a:noAutofit/>
          </a:bodyPr>
          <a:lstStyle/>
          <a:p>
            <a:pPr algn="ctr">
              <a:spcAft>
                <a:spcPts val="0"/>
              </a:spcAft>
            </a:pPr>
            <a:r>
              <a:rPr lang="ru-RU" sz="1600" dirty="0">
                <a:effectLst/>
                <a:latin typeface="+mn-lt"/>
                <a:ea typeface="MS Mincho"/>
                <a:cs typeface="Times New Roman" panose="02020603050405020304" pitchFamily="18" charset="0"/>
              </a:rPr>
              <a:t>Оценка рисков</a:t>
            </a:r>
            <a:endParaRPr lang="ru-RU" sz="1600" dirty="0">
              <a:effectLst/>
              <a:latin typeface="+mn-lt"/>
              <a:ea typeface="MS Mincho"/>
            </a:endParaRPr>
          </a:p>
        </p:txBody>
      </p:sp>
      <p:sp>
        <p:nvSpPr>
          <p:cNvPr id="10" name="Text Box 14"/>
          <p:cNvSpPr txBox="1">
            <a:spLocks noChangeArrowheads="1"/>
          </p:cNvSpPr>
          <p:nvPr/>
        </p:nvSpPr>
        <p:spPr bwMode="auto">
          <a:xfrm>
            <a:off x="376517" y="2572108"/>
            <a:ext cx="32674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ru-RU" sz="1400" dirty="0">
                <a:solidFill>
                  <a:srgbClr val="000000"/>
                </a:solidFill>
                <a:effectLst/>
                <a:latin typeface="+mn-lt"/>
                <a:ea typeface="MS Mincho"/>
              </a:rPr>
              <a:t>Входная информация:</a:t>
            </a:r>
          </a:p>
          <a:p>
            <a:pPr>
              <a:spcAft>
                <a:spcPts val="0"/>
              </a:spcAft>
            </a:pPr>
            <a:r>
              <a:rPr lang="ru-RU" sz="1400" b="1" dirty="0" smtClean="0">
                <a:solidFill>
                  <a:srgbClr val="000000"/>
                </a:solidFill>
                <a:effectLst/>
                <a:latin typeface="+mn-lt"/>
                <a:ea typeface="MS Mincho"/>
              </a:rPr>
              <a:t>информация </a:t>
            </a:r>
            <a:r>
              <a:rPr lang="ru-RU" sz="1400" b="1" dirty="0">
                <a:solidFill>
                  <a:srgbClr val="000000"/>
                </a:solidFill>
                <a:effectLst/>
                <a:latin typeface="+mn-lt"/>
                <a:ea typeface="MS Mincho"/>
              </a:rPr>
              <a:t>от</a:t>
            </a:r>
            <a:r>
              <a:rPr lang="ru-RU" sz="1400" dirty="0">
                <a:solidFill>
                  <a:srgbClr val="000000"/>
                </a:solidFill>
                <a:effectLst/>
                <a:latin typeface="+mn-lt"/>
                <a:ea typeface="MS Mincho"/>
              </a:rPr>
              <a:t>:</a:t>
            </a:r>
          </a:p>
          <a:p>
            <a:pPr marL="90170">
              <a:spcAft>
                <a:spcPts val="0"/>
              </a:spcAft>
            </a:pPr>
            <a:r>
              <a:rPr lang="ru-RU" sz="1400" dirty="0">
                <a:solidFill>
                  <a:srgbClr val="000000"/>
                </a:solidFill>
                <a:effectLst/>
                <a:latin typeface="+mn-lt"/>
                <a:ea typeface="MS Mincho"/>
              </a:rPr>
              <a:t>- </a:t>
            </a:r>
            <a:r>
              <a:rPr lang="ru-RU" sz="1400" b="1" dirty="0">
                <a:solidFill>
                  <a:srgbClr val="000000"/>
                </a:solidFill>
                <a:effectLst/>
                <a:latin typeface="+mn-lt"/>
                <a:ea typeface="MS Mincho"/>
              </a:rPr>
              <a:t>потребителей</a:t>
            </a:r>
            <a:r>
              <a:rPr lang="ru-RU" sz="1400" dirty="0">
                <a:solidFill>
                  <a:srgbClr val="000000"/>
                </a:solidFill>
                <a:effectLst/>
                <a:latin typeface="+mn-lt"/>
                <a:ea typeface="MS Mincho"/>
              </a:rPr>
              <a:t>, организаций потребителей или средств массовой информации;</a:t>
            </a:r>
          </a:p>
          <a:p>
            <a:pPr marL="90170">
              <a:spcAft>
                <a:spcPts val="0"/>
              </a:spcAft>
            </a:pPr>
            <a:r>
              <a:rPr lang="ru-RU" sz="1400" dirty="0">
                <a:solidFill>
                  <a:srgbClr val="000000"/>
                </a:solidFill>
                <a:effectLst/>
                <a:latin typeface="+mn-lt"/>
                <a:ea typeface="MS Mincho"/>
              </a:rPr>
              <a:t>- </a:t>
            </a:r>
            <a:r>
              <a:rPr lang="ru-RU" sz="1400" b="1" dirty="0">
                <a:solidFill>
                  <a:srgbClr val="000000"/>
                </a:solidFill>
                <a:effectLst/>
                <a:latin typeface="+mn-lt"/>
                <a:ea typeface="MS Mincho"/>
              </a:rPr>
              <a:t>изготовителей</a:t>
            </a:r>
            <a:r>
              <a:rPr lang="ru-RU" sz="1400" dirty="0">
                <a:solidFill>
                  <a:srgbClr val="000000"/>
                </a:solidFill>
                <a:effectLst/>
                <a:latin typeface="+mn-lt"/>
                <a:ea typeface="MS Mincho"/>
              </a:rPr>
              <a:t>, импортеров или торговых организаций;</a:t>
            </a:r>
          </a:p>
          <a:p>
            <a:pPr marL="90170">
              <a:spcAft>
                <a:spcPts val="0"/>
              </a:spcAft>
            </a:pPr>
            <a:r>
              <a:rPr lang="ru-RU" sz="1400" dirty="0">
                <a:solidFill>
                  <a:srgbClr val="000000"/>
                </a:solidFill>
                <a:effectLst/>
                <a:latin typeface="+mn-lt"/>
                <a:ea typeface="MS Mincho"/>
              </a:rPr>
              <a:t>- </a:t>
            </a:r>
            <a:r>
              <a:rPr lang="ru-RU" sz="1400" b="1" dirty="0">
                <a:solidFill>
                  <a:srgbClr val="000000"/>
                </a:solidFill>
                <a:effectLst/>
                <a:latin typeface="+mn-lt"/>
                <a:ea typeface="MS Mincho"/>
              </a:rPr>
              <a:t>органов надзора</a:t>
            </a:r>
            <a:r>
              <a:rPr lang="ru-RU" sz="1400" dirty="0">
                <a:solidFill>
                  <a:srgbClr val="000000"/>
                </a:solidFill>
                <a:effectLst/>
                <a:latin typeface="+mn-lt"/>
                <a:ea typeface="MS Mincho"/>
              </a:rPr>
              <a:t>; </a:t>
            </a:r>
          </a:p>
          <a:p>
            <a:pPr marL="90170">
              <a:spcAft>
                <a:spcPts val="0"/>
              </a:spcAft>
            </a:pPr>
            <a:r>
              <a:rPr lang="ru-RU" sz="1400" dirty="0" smtClean="0">
                <a:solidFill>
                  <a:srgbClr val="000000"/>
                </a:solidFill>
                <a:effectLst/>
                <a:latin typeface="+mn-lt"/>
                <a:ea typeface="MS Mincho"/>
              </a:rPr>
              <a:t>- </a:t>
            </a:r>
            <a:r>
              <a:rPr lang="ru-RU" sz="1400" b="1" dirty="0" smtClean="0">
                <a:solidFill>
                  <a:srgbClr val="000000"/>
                </a:solidFill>
                <a:effectLst/>
                <a:latin typeface="+mn-lt"/>
                <a:ea typeface="MS Mincho"/>
              </a:rPr>
              <a:t>органов государственной метрологической службы </a:t>
            </a:r>
            <a:r>
              <a:rPr lang="ru-RU" sz="1400" dirty="0" smtClean="0">
                <a:solidFill>
                  <a:srgbClr val="000000"/>
                </a:solidFill>
                <a:effectLst/>
                <a:latin typeface="+mn-lt"/>
                <a:ea typeface="MS Mincho"/>
              </a:rPr>
              <a:t>и др., </a:t>
            </a:r>
          </a:p>
          <a:p>
            <a:pPr>
              <a:spcAft>
                <a:spcPts val="0"/>
              </a:spcAft>
            </a:pPr>
            <a:r>
              <a:rPr lang="ru-RU" sz="1400" b="1" dirty="0" smtClean="0">
                <a:solidFill>
                  <a:srgbClr val="000000"/>
                </a:solidFill>
                <a:effectLst/>
                <a:latin typeface="+mn-lt"/>
                <a:ea typeface="MS Mincho"/>
              </a:rPr>
              <a:t>МПИ </a:t>
            </a:r>
            <a:r>
              <a:rPr lang="ru-RU" sz="1400" b="1" dirty="0">
                <a:solidFill>
                  <a:srgbClr val="000000"/>
                </a:solidFill>
                <a:effectLst/>
                <a:latin typeface="+mn-lt"/>
                <a:ea typeface="MS Mincho"/>
              </a:rPr>
              <a:t>аналогичного измерительного оборудования</a:t>
            </a:r>
            <a:r>
              <a:rPr lang="ru-RU" sz="1400" dirty="0">
                <a:solidFill>
                  <a:srgbClr val="000000"/>
                </a:solidFill>
                <a:effectLst/>
                <a:latin typeface="+mn-lt"/>
                <a:ea typeface="MS Mincho"/>
              </a:rPr>
              <a:t> в других странах;</a:t>
            </a:r>
          </a:p>
          <a:p>
            <a:pPr>
              <a:spcAft>
                <a:spcPts val="0"/>
              </a:spcAft>
            </a:pPr>
            <a:r>
              <a:rPr lang="ru-RU" sz="1400" b="1" dirty="0" smtClean="0">
                <a:solidFill>
                  <a:srgbClr val="000000"/>
                </a:solidFill>
                <a:effectLst/>
                <a:latin typeface="+mn-lt"/>
                <a:ea typeface="MS Mincho"/>
              </a:rPr>
              <a:t>требования </a:t>
            </a:r>
            <a:r>
              <a:rPr lang="ru-RU" sz="1400" b="1" dirty="0">
                <a:solidFill>
                  <a:srgbClr val="000000"/>
                </a:solidFill>
                <a:effectLst/>
                <a:latin typeface="+mn-lt"/>
                <a:ea typeface="MS Mincho"/>
              </a:rPr>
              <a:t>законодательства </a:t>
            </a:r>
            <a:r>
              <a:rPr lang="ru-RU" sz="1400" dirty="0">
                <a:solidFill>
                  <a:srgbClr val="000000"/>
                </a:solidFill>
                <a:effectLst/>
                <a:latin typeface="+mn-lt"/>
                <a:ea typeface="MS Mincho"/>
              </a:rPr>
              <a:t>для специальных применений измерительного оборудования.</a:t>
            </a:r>
          </a:p>
        </p:txBody>
      </p:sp>
      <p:sp>
        <p:nvSpPr>
          <p:cNvPr id="11" name="Text Box 15"/>
          <p:cNvSpPr txBox="1">
            <a:spLocks noChangeArrowheads="1"/>
          </p:cNvSpPr>
          <p:nvPr/>
        </p:nvSpPr>
        <p:spPr bwMode="auto">
          <a:xfrm>
            <a:off x="4087907" y="3462946"/>
            <a:ext cx="1963270" cy="118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ru-RU" sz="1400" dirty="0">
                <a:solidFill>
                  <a:srgbClr val="000000"/>
                </a:solidFill>
                <a:effectLst/>
                <a:latin typeface="+mn-lt"/>
                <a:ea typeface="MS Mincho"/>
              </a:rPr>
              <a:t>Инструменты:</a:t>
            </a:r>
          </a:p>
          <a:p>
            <a:pPr>
              <a:spcAft>
                <a:spcPts val="0"/>
              </a:spcAft>
            </a:pPr>
            <a:r>
              <a:rPr lang="ru-RU" sz="1400" dirty="0">
                <a:solidFill>
                  <a:srgbClr val="000000"/>
                </a:solidFill>
                <a:effectLst/>
                <a:latin typeface="+mn-lt"/>
                <a:ea typeface="MS Mincho"/>
              </a:rPr>
              <a:t>базы данных,</a:t>
            </a:r>
          </a:p>
          <a:p>
            <a:pPr>
              <a:spcAft>
                <a:spcPts val="0"/>
              </a:spcAft>
            </a:pPr>
            <a:r>
              <a:rPr lang="ru-RU" sz="1400" dirty="0">
                <a:solidFill>
                  <a:srgbClr val="000000"/>
                </a:solidFill>
                <a:effectLst/>
                <a:latin typeface="+mn-lt"/>
                <a:ea typeface="MS Mincho"/>
              </a:rPr>
              <a:t>априорная </a:t>
            </a:r>
          </a:p>
          <a:p>
            <a:pPr>
              <a:spcAft>
                <a:spcPts val="0"/>
              </a:spcAft>
            </a:pPr>
            <a:r>
              <a:rPr lang="ru-RU" sz="1400" dirty="0">
                <a:solidFill>
                  <a:srgbClr val="000000"/>
                </a:solidFill>
                <a:effectLst/>
                <a:latin typeface="+mn-lt"/>
                <a:ea typeface="MS Mincho"/>
              </a:rPr>
              <a:t>информация, </a:t>
            </a:r>
          </a:p>
          <a:p>
            <a:pPr>
              <a:spcAft>
                <a:spcPts val="0"/>
              </a:spcAft>
            </a:pPr>
            <a:r>
              <a:rPr lang="ru-RU" sz="1400" dirty="0">
                <a:solidFill>
                  <a:srgbClr val="000000"/>
                </a:solidFill>
                <a:effectLst/>
                <a:latin typeface="+mn-lt"/>
                <a:ea typeface="MS Mincho"/>
              </a:rPr>
              <a:t>мнение экспертов </a:t>
            </a:r>
          </a:p>
        </p:txBody>
      </p:sp>
      <p:sp>
        <p:nvSpPr>
          <p:cNvPr id="12" name="Text Box 16"/>
          <p:cNvSpPr txBox="1">
            <a:spLocks noChangeArrowheads="1"/>
          </p:cNvSpPr>
          <p:nvPr/>
        </p:nvSpPr>
        <p:spPr bwMode="auto">
          <a:xfrm>
            <a:off x="5880847" y="2610473"/>
            <a:ext cx="2967317" cy="852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ru-RU" sz="1400" dirty="0">
                <a:solidFill>
                  <a:srgbClr val="000000"/>
                </a:solidFill>
                <a:effectLst/>
                <a:latin typeface="+mn-lt"/>
                <a:ea typeface="MS Mincho"/>
              </a:rPr>
              <a:t>Выходная информация:</a:t>
            </a:r>
          </a:p>
          <a:p>
            <a:pPr>
              <a:spcAft>
                <a:spcPts val="0"/>
              </a:spcAft>
            </a:pPr>
            <a:r>
              <a:rPr lang="ru-RU" sz="1400" dirty="0">
                <a:solidFill>
                  <a:srgbClr val="000000"/>
                </a:solidFill>
                <a:effectLst/>
                <a:latin typeface="+mn-lt"/>
                <a:ea typeface="MS Mincho"/>
              </a:rPr>
              <a:t>рекомендации по назначению </a:t>
            </a:r>
          </a:p>
          <a:p>
            <a:pPr>
              <a:spcAft>
                <a:spcPts val="0"/>
              </a:spcAft>
            </a:pPr>
            <a:r>
              <a:rPr lang="ru-RU" sz="1400" dirty="0">
                <a:solidFill>
                  <a:srgbClr val="000000"/>
                </a:solidFill>
                <a:effectLst/>
                <a:latin typeface="+mn-lt"/>
                <a:ea typeface="MS Mincho"/>
              </a:rPr>
              <a:t>МПИ (МКИ)</a:t>
            </a:r>
          </a:p>
        </p:txBody>
      </p:sp>
      <p:sp>
        <p:nvSpPr>
          <p:cNvPr id="13" name="TextBox 12"/>
          <p:cNvSpPr txBox="1"/>
          <p:nvPr/>
        </p:nvSpPr>
        <p:spPr>
          <a:xfrm>
            <a:off x="322217" y="245841"/>
            <a:ext cx="8682446" cy="338554"/>
          </a:xfrm>
          <a:prstGeom prst="rect">
            <a:avLst/>
          </a:prstGeom>
          <a:noFill/>
        </p:spPr>
        <p:txBody>
          <a:bodyPr wrap="square" rtlCol="0">
            <a:spAutoFit/>
          </a:bodyPr>
          <a:lstStyle/>
          <a:p>
            <a:r>
              <a:rPr lang="ru-RU" sz="1600" b="1" dirty="0">
                <a:solidFill>
                  <a:srgbClr val="990000"/>
                </a:solidFill>
                <a:latin typeface="+mn-lt"/>
              </a:rPr>
              <a:t>Оценка МПИ на основе анализа рисков</a:t>
            </a:r>
          </a:p>
        </p:txBody>
      </p:sp>
      <p:sp>
        <p:nvSpPr>
          <p:cNvPr id="14" name="Прямоугольник 13"/>
          <p:cNvSpPr/>
          <p:nvPr/>
        </p:nvSpPr>
        <p:spPr>
          <a:xfrm>
            <a:off x="340657" y="634367"/>
            <a:ext cx="8507507" cy="1323439"/>
          </a:xfrm>
          <a:prstGeom prst="rect">
            <a:avLst/>
          </a:prstGeom>
        </p:spPr>
        <p:txBody>
          <a:bodyPr wrap="square">
            <a:spAutoFit/>
          </a:bodyPr>
          <a:lstStyle/>
          <a:p>
            <a:pPr algn="just">
              <a:spcAft>
                <a:spcPts val="0"/>
              </a:spcAft>
            </a:pPr>
            <a:r>
              <a:rPr lang="ru-RU" sz="1600" dirty="0">
                <a:solidFill>
                  <a:srgbClr val="000000"/>
                </a:solidFill>
                <a:latin typeface="Arial" panose="020B0604020202020204" pitchFamily="34" charset="0"/>
                <a:ea typeface="MS Mincho"/>
              </a:rPr>
              <a:t>Комплексная оценка </a:t>
            </a:r>
            <a:r>
              <a:rPr lang="ru-RU" sz="1600" dirty="0" smtClean="0">
                <a:solidFill>
                  <a:srgbClr val="000000"/>
                </a:solidFill>
                <a:latin typeface="Arial" panose="020B0604020202020204" pitchFamily="34" charset="0"/>
                <a:ea typeface="MS Mincho"/>
              </a:rPr>
              <a:t>МПИ </a:t>
            </a:r>
            <a:r>
              <a:rPr lang="ru-RU" sz="1600" dirty="0">
                <a:solidFill>
                  <a:srgbClr val="000000"/>
                </a:solidFill>
                <a:latin typeface="Arial" panose="020B0604020202020204" pitchFamily="34" charset="0"/>
                <a:ea typeface="MS Mincho"/>
              </a:rPr>
              <a:t>в СЗМ проводится методом  экспертной оценки рабочей группы Госстандарта и органов государственного управления, заинтересованных в получении правильных и надёжных результатов измерений, при реализации измерительных задач в СЗМ </a:t>
            </a:r>
            <a:r>
              <a:rPr lang="ru-RU" sz="1600" dirty="0" smtClean="0">
                <a:solidFill>
                  <a:srgbClr val="000000"/>
                </a:solidFill>
                <a:latin typeface="Arial" panose="020B0604020202020204" pitchFamily="34" charset="0"/>
                <a:ea typeface="MS Mincho"/>
              </a:rPr>
              <a:t>и </a:t>
            </a:r>
            <a:r>
              <a:rPr lang="ru-RU" sz="1600" dirty="0">
                <a:solidFill>
                  <a:srgbClr val="000000"/>
                </a:solidFill>
                <a:latin typeface="Arial" panose="020B0604020202020204" pitchFamily="34" charset="0"/>
                <a:ea typeface="MS Mincho"/>
              </a:rPr>
              <a:t>методом расчета теоретических и эмпирических значений </a:t>
            </a:r>
            <a:r>
              <a:rPr lang="ru-RU" sz="1600" dirty="0" smtClean="0">
                <a:solidFill>
                  <a:srgbClr val="000000"/>
                </a:solidFill>
                <a:latin typeface="Arial" panose="020B0604020202020204" pitchFamily="34" charset="0"/>
                <a:ea typeface="MS Mincho"/>
              </a:rPr>
              <a:t>МПИ</a:t>
            </a:r>
            <a:r>
              <a:rPr lang="ru-RU" sz="1600" dirty="0">
                <a:solidFill>
                  <a:srgbClr val="000000"/>
                </a:solidFill>
                <a:latin typeface="Arial" panose="020B0604020202020204" pitchFamily="34" charset="0"/>
                <a:ea typeface="MS Mincho"/>
              </a:rPr>
              <a:t>, используя показатели </a:t>
            </a:r>
            <a:r>
              <a:rPr lang="ru-RU" sz="1600" dirty="0" smtClean="0">
                <a:solidFill>
                  <a:srgbClr val="000000"/>
                </a:solidFill>
                <a:latin typeface="Arial" panose="020B0604020202020204" pitchFamily="34" charset="0"/>
                <a:ea typeface="MS Mincho"/>
              </a:rPr>
              <a:t>надежности.  </a:t>
            </a:r>
            <a:endParaRPr lang="ru-RU" sz="1600" dirty="0">
              <a:solidFill>
                <a:srgbClr val="000000"/>
              </a:solidFill>
              <a:ea typeface="MS Mincho"/>
            </a:endParaRPr>
          </a:p>
        </p:txBody>
      </p:sp>
    </p:spTree>
    <p:extLst>
      <p:ext uri="{BB962C8B-B14F-4D97-AF65-F5344CB8AC3E}">
        <p14:creationId xmlns:p14="http://schemas.microsoft.com/office/powerpoint/2010/main" val="527162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22217" y="713912"/>
            <a:ext cx="8579736" cy="5262979"/>
          </a:xfrm>
          <a:prstGeom prst="rect">
            <a:avLst/>
          </a:prstGeom>
        </p:spPr>
        <p:txBody>
          <a:bodyPr wrap="square">
            <a:spAutoFit/>
          </a:bodyPr>
          <a:lstStyle/>
          <a:p>
            <a:pPr indent="252095" algn="just">
              <a:spcAft>
                <a:spcPts val="0"/>
              </a:spcAft>
            </a:pPr>
            <a:r>
              <a:rPr lang="ru-RU" sz="1600" dirty="0">
                <a:solidFill>
                  <a:srgbClr val="000000"/>
                </a:solidFill>
                <a:latin typeface="+mn-lt"/>
                <a:ea typeface="MS Mincho"/>
              </a:rPr>
              <a:t>При анализе входной информации необходимо учитывать:</a:t>
            </a:r>
          </a:p>
          <a:p>
            <a:pPr indent="252095" algn="just">
              <a:spcAft>
                <a:spcPts val="0"/>
              </a:spcAft>
            </a:pPr>
            <a:r>
              <a:rPr lang="ru-RU" sz="1600" dirty="0" smtClean="0">
                <a:solidFill>
                  <a:srgbClr val="000000"/>
                </a:solidFill>
                <a:latin typeface="+mn-lt"/>
                <a:ea typeface="MS Mincho"/>
              </a:rPr>
              <a:t>1) </a:t>
            </a:r>
            <a:r>
              <a:rPr lang="ru-RU" sz="1600" b="1" dirty="0" smtClean="0">
                <a:solidFill>
                  <a:srgbClr val="000000"/>
                </a:solidFill>
                <a:latin typeface="+mn-lt"/>
                <a:ea typeface="MS Mincho"/>
              </a:rPr>
              <a:t>надежность СИ</a:t>
            </a:r>
            <a:r>
              <a:rPr lang="ru-RU" sz="1600" dirty="0" smtClean="0">
                <a:solidFill>
                  <a:srgbClr val="000000"/>
                </a:solidFill>
                <a:latin typeface="+mn-lt"/>
                <a:ea typeface="MS Mincho"/>
              </a:rPr>
              <a:t>, подтвержденная </a:t>
            </a:r>
            <a:r>
              <a:rPr lang="ru-RU" sz="1600" dirty="0">
                <a:solidFill>
                  <a:srgbClr val="000000"/>
                </a:solidFill>
                <a:latin typeface="+mn-lt"/>
                <a:ea typeface="MS Mincho"/>
              </a:rPr>
              <a:t>изготовителем измерительного оборудования </a:t>
            </a:r>
            <a:r>
              <a:rPr lang="ru-RU" sz="1600" dirty="0" smtClean="0">
                <a:solidFill>
                  <a:srgbClr val="000000"/>
                </a:solidFill>
                <a:latin typeface="+mn-lt"/>
                <a:ea typeface="MS Mincho"/>
              </a:rPr>
              <a:t>в </a:t>
            </a:r>
            <a:r>
              <a:rPr lang="ru-RU" sz="1600" dirty="0" err="1" smtClean="0">
                <a:solidFill>
                  <a:srgbClr val="000000"/>
                </a:solidFill>
                <a:latin typeface="+mn-lt"/>
                <a:ea typeface="MS Mincho"/>
              </a:rPr>
              <a:t>т.ч</a:t>
            </a:r>
            <a:r>
              <a:rPr lang="ru-RU" sz="1600" dirty="0" smtClean="0">
                <a:solidFill>
                  <a:srgbClr val="000000"/>
                </a:solidFill>
                <a:latin typeface="+mn-lt"/>
                <a:ea typeface="MS Mincho"/>
              </a:rPr>
              <a:t>., результатами </a:t>
            </a:r>
            <a:r>
              <a:rPr lang="ru-RU" sz="1600" dirty="0">
                <a:solidFill>
                  <a:srgbClr val="000000"/>
                </a:solidFill>
                <a:latin typeface="+mn-lt"/>
                <a:ea typeface="MS Mincho"/>
              </a:rPr>
              <a:t>ускоренных испытаний на надежность. </a:t>
            </a:r>
          </a:p>
          <a:p>
            <a:pPr indent="252095" algn="just">
              <a:spcAft>
                <a:spcPts val="0"/>
              </a:spcAft>
            </a:pPr>
            <a:r>
              <a:rPr lang="ru-RU" sz="1600" dirty="0">
                <a:solidFill>
                  <a:srgbClr val="000000"/>
                </a:solidFill>
                <a:latin typeface="+mn-lt"/>
                <a:ea typeface="MS Mincho"/>
              </a:rPr>
              <a:t>2) </a:t>
            </a:r>
            <a:r>
              <a:rPr lang="ru-RU" sz="1600" b="1" dirty="0" smtClean="0">
                <a:solidFill>
                  <a:srgbClr val="000000"/>
                </a:solidFill>
                <a:latin typeface="+mn-lt"/>
                <a:ea typeface="MS Mincho"/>
              </a:rPr>
              <a:t>риски </a:t>
            </a:r>
            <a:r>
              <a:rPr lang="ru-RU" sz="1600" b="1" dirty="0">
                <a:solidFill>
                  <a:srgbClr val="000000"/>
                </a:solidFill>
                <a:latin typeface="+mn-lt"/>
                <a:ea typeface="MS Mincho"/>
              </a:rPr>
              <a:t>получения недостоверной измерительной информации</a:t>
            </a:r>
            <a:r>
              <a:rPr lang="ru-RU" sz="1600" dirty="0">
                <a:solidFill>
                  <a:srgbClr val="000000"/>
                </a:solidFill>
                <a:latin typeface="+mn-lt"/>
                <a:ea typeface="MS Mincho"/>
              </a:rPr>
              <a:t>:</a:t>
            </a:r>
          </a:p>
          <a:p>
            <a:pPr indent="252095" algn="just">
              <a:spcAft>
                <a:spcPts val="0"/>
              </a:spcAft>
            </a:pPr>
            <a:r>
              <a:rPr lang="ru-RU" sz="1600" dirty="0">
                <a:solidFill>
                  <a:srgbClr val="000000"/>
                </a:solidFill>
                <a:latin typeface="+mn-lt"/>
                <a:ea typeface="MS Mincho"/>
              </a:rPr>
              <a:t>а) вследствие низкой надежности измерительного оборудования. Эксплуатационная статистика. Например, на срок эксплуатации значительно влияет измеряемая среда;</a:t>
            </a:r>
          </a:p>
          <a:p>
            <a:pPr indent="252095" algn="just">
              <a:spcAft>
                <a:spcPts val="0"/>
              </a:spcAft>
            </a:pPr>
            <a:r>
              <a:rPr lang="ru-RU" sz="1600" i="1" dirty="0" smtClean="0">
                <a:solidFill>
                  <a:srgbClr val="000000"/>
                </a:solidFill>
                <a:latin typeface="+mn-lt"/>
                <a:ea typeface="MS Mincho"/>
              </a:rPr>
              <a:t>Примеры </a:t>
            </a:r>
            <a:r>
              <a:rPr lang="ru-RU" sz="1600" i="1" dirty="0">
                <a:solidFill>
                  <a:srgbClr val="000000"/>
                </a:solidFill>
                <a:latin typeface="+mn-lt"/>
                <a:ea typeface="MS Mincho"/>
              </a:rPr>
              <a:t>– Качество водопроводной воды, агрессивная и/или вязкая среда, непрогнозируемые вибрации в процессе измерений и т.п.  </a:t>
            </a:r>
            <a:endParaRPr lang="ru-RU" sz="1600" dirty="0">
              <a:solidFill>
                <a:srgbClr val="000000"/>
              </a:solidFill>
              <a:latin typeface="+mn-lt"/>
              <a:ea typeface="MS Mincho"/>
            </a:endParaRPr>
          </a:p>
          <a:p>
            <a:pPr indent="252095" algn="just">
              <a:spcAft>
                <a:spcPts val="0"/>
              </a:spcAft>
            </a:pPr>
            <a:r>
              <a:rPr lang="ru-RU" sz="1600" dirty="0" smtClean="0">
                <a:solidFill>
                  <a:srgbClr val="000000"/>
                </a:solidFill>
                <a:latin typeface="+mn-lt"/>
                <a:ea typeface="MS Mincho"/>
              </a:rPr>
              <a:t>б) </a:t>
            </a:r>
            <a:r>
              <a:rPr lang="ru-RU" sz="1600" b="1" dirty="0" smtClean="0">
                <a:solidFill>
                  <a:srgbClr val="000000"/>
                </a:solidFill>
                <a:latin typeface="+mn-lt"/>
                <a:ea typeface="MS Mincho"/>
              </a:rPr>
              <a:t>возможность манипуляции</a:t>
            </a:r>
            <a:r>
              <a:rPr lang="ru-RU" sz="1600" dirty="0" smtClean="0">
                <a:solidFill>
                  <a:srgbClr val="000000"/>
                </a:solidFill>
                <a:latin typeface="+mn-lt"/>
                <a:ea typeface="MS Mincho"/>
              </a:rPr>
              <a:t> измерительным </a:t>
            </a:r>
            <a:r>
              <a:rPr lang="ru-RU" sz="1600" dirty="0">
                <a:solidFill>
                  <a:srgbClr val="000000"/>
                </a:solidFill>
                <a:latin typeface="+mn-lt"/>
                <a:ea typeface="MS Mincho"/>
              </a:rPr>
              <a:t>оборудованием в мошеннических целях;</a:t>
            </a:r>
          </a:p>
          <a:p>
            <a:pPr indent="252095" algn="just">
              <a:spcAft>
                <a:spcPts val="0"/>
              </a:spcAft>
            </a:pPr>
            <a:r>
              <a:rPr lang="ru-RU" sz="1600" i="1" dirty="0" smtClean="0">
                <a:solidFill>
                  <a:srgbClr val="000000"/>
                </a:solidFill>
                <a:latin typeface="+mn-lt"/>
                <a:ea typeface="MS Mincho"/>
              </a:rPr>
              <a:t>Примеры </a:t>
            </a:r>
            <a:r>
              <a:rPr lang="ru-RU" sz="1600" i="1" dirty="0">
                <a:solidFill>
                  <a:srgbClr val="000000"/>
                </a:solidFill>
                <a:latin typeface="+mn-lt"/>
                <a:ea typeface="MS Mincho"/>
              </a:rPr>
              <a:t>– Учет энергоресурсов с отключением (обходом) измерительного оборудования, использование уязвимостей измерительного оборудования</a:t>
            </a:r>
            <a:r>
              <a:rPr lang="ru-RU" sz="1600" dirty="0">
                <a:solidFill>
                  <a:srgbClr val="000000"/>
                </a:solidFill>
                <a:latin typeface="+mn-lt"/>
                <a:ea typeface="MS Mincho"/>
              </a:rPr>
              <a:t> </a:t>
            </a:r>
            <a:r>
              <a:rPr lang="ru-RU" sz="1600" i="1" dirty="0">
                <a:solidFill>
                  <a:srgbClr val="000000"/>
                </a:solidFill>
                <a:latin typeface="+mn-lt"/>
                <a:ea typeface="MS Mincho"/>
              </a:rPr>
              <a:t>для искажения результата измерений, неправильный монтаж и т.п. </a:t>
            </a:r>
            <a:endParaRPr lang="ru-RU" sz="1600" dirty="0">
              <a:solidFill>
                <a:srgbClr val="000000"/>
              </a:solidFill>
              <a:latin typeface="+mn-lt"/>
              <a:ea typeface="MS Mincho"/>
            </a:endParaRPr>
          </a:p>
          <a:p>
            <a:pPr indent="252095" algn="just">
              <a:spcAft>
                <a:spcPts val="0"/>
              </a:spcAft>
            </a:pPr>
            <a:r>
              <a:rPr lang="ru-RU" sz="1600" dirty="0" smtClean="0">
                <a:solidFill>
                  <a:srgbClr val="000000"/>
                </a:solidFill>
                <a:latin typeface="+mn-lt"/>
                <a:ea typeface="MS Mincho"/>
              </a:rPr>
              <a:t>в)</a:t>
            </a:r>
            <a:r>
              <a:rPr lang="ru-RU" sz="1600" dirty="0">
                <a:solidFill>
                  <a:srgbClr val="000000"/>
                </a:solidFill>
                <a:latin typeface="+mn-lt"/>
                <a:ea typeface="MS Mincho"/>
              </a:rPr>
              <a:t> </a:t>
            </a:r>
            <a:r>
              <a:rPr lang="ru-RU" sz="1600" b="1" dirty="0" smtClean="0">
                <a:solidFill>
                  <a:srgbClr val="000000"/>
                </a:solidFill>
                <a:latin typeface="+mn-lt"/>
                <a:ea typeface="MS Mincho"/>
              </a:rPr>
              <a:t>масштаб </a:t>
            </a:r>
            <a:r>
              <a:rPr lang="ru-RU" sz="1600" b="1" dirty="0">
                <a:solidFill>
                  <a:srgbClr val="000000"/>
                </a:solidFill>
                <a:latin typeface="+mn-lt"/>
                <a:ea typeface="MS Mincho"/>
              </a:rPr>
              <a:t>последствий</a:t>
            </a:r>
            <a:r>
              <a:rPr lang="ru-RU" sz="1600" dirty="0">
                <a:solidFill>
                  <a:srgbClr val="000000"/>
                </a:solidFill>
                <a:latin typeface="+mn-lt"/>
                <a:ea typeface="MS Mincho"/>
              </a:rPr>
              <a:t> (экономических, социальных, экологических) от неправильных результатов измерений;</a:t>
            </a:r>
          </a:p>
          <a:p>
            <a:pPr indent="252095" algn="just">
              <a:spcAft>
                <a:spcPts val="0"/>
              </a:spcAft>
            </a:pPr>
            <a:r>
              <a:rPr lang="ru-RU" sz="1600" dirty="0">
                <a:solidFill>
                  <a:srgbClr val="000000"/>
                </a:solidFill>
                <a:latin typeface="+mn-lt"/>
                <a:ea typeface="MS Mincho"/>
              </a:rPr>
              <a:t>г) </a:t>
            </a:r>
            <a:r>
              <a:rPr lang="ru-RU" sz="1600" b="1" dirty="0" smtClean="0">
                <a:solidFill>
                  <a:srgbClr val="000000"/>
                </a:solidFill>
                <a:latin typeface="+mn-lt"/>
                <a:ea typeface="MS Mincho"/>
              </a:rPr>
              <a:t>возможности </a:t>
            </a:r>
            <a:r>
              <a:rPr lang="ru-RU" sz="1600" b="1" dirty="0">
                <a:solidFill>
                  <a:srgbClr val="000000"/>
                </a:solidFill>
                <a:latin typeface="+mn-lt"/>
                <a:ea typeface="MS Mincho"/>
              </a:rPr>
              <a:t>оперативного метрологического надзора</a:t>
            </a:r>
            <a:r>
              <a:rPr lang="ru-RU" sz="1600" dirty="0">
                <a:solidFill>
                  <a:srgbClr val="000000"/>
                </a:solidFill>
                <a:latin typeface="+mn-lt"/>
                <a:ea typeface="MS Mincho"/>
              </a:rPr>
              <a:t>. Например, индивидуальные счетчики воды;</a:t>
            </a:r>
          </a:p>
          <a:p>
            <a:pPr indent="252095" algn="just">
              <a:spcAft>
                <a:spcPts val="0"/>
              </a:spcAft>
            </a:pPr>
            <a:r>
              <a:rPr lang="ru-RU" sz="1600" dirty="0">
                <a:solidFill>
                  <a:srgbClr val="000000"/>
                </a:solidFill>
                <a:latin typeface="+mn-lt"/>
                <a:ea typeface="MS Mincho"/>
              </a:rPr>
              <a:t>д) </a:t>
            </a:r>
            <a:r>
              <a:rPr lang="ru-RU" sz="1600" b="1" dirty="0" smtClean="0">
                <a:solidFill>
                  <a:srgbClr val="000000"/>
                </a:solidFill>
                <a:latin typeface="+mn-lt"/>
                <a:ea typeface="MS Mincho"/>
              </a:rPr>
              <a:t>обязательны</a:t>
            </a:r>
            <a:r>
              <a:rPr lang="en-US" sz="1600" b="1" dirty="0" smtClean="0">
                <a:solidFill>
                  <a:srgbClr val="000000"/>
                </a:solidFill>
                <a:latin typeface="+mn-lt"/>
                <a:ea typeface="MS Mincho"/>
              </a:rPr>
              <a:t>e</a:t>
            </a:r>
            <a:r>
              <a:rPr lang="ru-RU" sz="1600" b="1" dirty="0" smtClean="0">
                <a:solidFill>
                  <a:srgbClr val="000000"/>
                </a:solidFill>
                <a:latin typeface="+mn-lt"/>
                <a:ea typeface="MS Mincho"/>
              </a:rPr>
              <a:t> профилактические мероприятия</a:t>
            </a:r>
            <a:r>
              <a:rPr lang="ru-RU" sz="1600" dirty="0" smtClean="0">
                <a:solidFill>
                  <a:srgbClr val="000000"/>
                </a:solidFill>
                <a:latin typeface="+mn-lt"/>
                <a:ea typeface="MS Mincho"/>
              </a:rPr>
              <a:t>.</a:t>
            </a:r>
            <a:endParaRPr lang="ru-RU" sz="1600" dirty="0">
              <a:solidFill>
                <a:srgbClr val="000000"/>
              </a:solidFill>
              <a:latin typeface="+mn-lt"/>
              <a:ea typeface="MS Mincho"/>
            </a:endParaRPr>
          </a:p>
          <a:p>
            <a:pPr indent="252095" algn="just">
              <a:spcAft>
                <a:spcPts val="0"/>
              </a:spcAft>
            </a:pPr>
            <a:r>
              <a:rPr lang="ru-RU" sz="1600" i="1" dirty="0" smtClean="0">
                <a:solidFill>
                  <a:srgbClr val="000000"/>
                </a:solidFill>
                <a:latin typeface="+mn-lt"/>
                <a:ea typeface="MS Mincho"/>
              </a:rPr>
              <a:t>Пример </a:t>
            </a:r>
            <a:r>
              <a:rPr lang="ru-RU" sz="1600" i="1" dirty="0">
                <a:solidFill>
                  <a:srgbClr val="000000"/>
                </a:solidFill>
                <a:latin typeface="+mn-lt"/>
                <a:ea typeface="MS Mincho"/>
              </a:rPr>
              <a:t>– Измерительное оборудование, входящее в состав технологического оборудования, может быть </a:t>
            </a:r>
            <a:r>
              <a:rPr lang="ru-RU" sz="1600" i="1" dirty="0" err="1">
                <a:solidFill>
                  <a:srgbClr val="000000"/>
                </a:solidFill>
                <a:latin typeface="+mn-lt"/>
                <a:ea typeface="MS Mincho"/>
              </a:rPr>
              <a:t>поверено</a:t>
            </a:r>
            <a:r>
              <a:rPr lang="ru-RU" sz="1600" i="1" dirty="0">
                <a:solidFill>
                  <a:srgbClr val="000000"/>
                </a:solidFill>
                <a:latin typeface="+mn-lt"/>
                <a:ea typeface="MS Mincho"/>
              </a:rPr>
              <a:t>/калибровано только при полной остановке техпроцесса, запуск которого дорогостоящий и ресурсоемкий.</a:t>
            </a:r>
            <a:endParaRPr lang="ru-RU" sz="1600" dirty="0">
              <a:solidFill>
                <a:srgbClr val="000000"/>
              </a:solidFill>
              <a:latin typeface="+mn-lt"/>
            </a:endParaRPr>
          </a:p>
        </p:txBody>
      </p:sp>
      <p:sp>
        <p:nvSpPr>
          <p:cNvPr id="6" name="TextBox 5"/>
          <p:cNvSpPr txBox="1"/>
          <p:nvPr/>
        </p:nvSpPr>
        <p:spPr>
          <a:xfrm>
            <a:off x="322217" y="245841"/>
            <a:ext cx="5307618" cy="338554"/>
          </a:xfrm>
          <a:prstGeom prst="rect">
            <a:avLst/>
          </a:prstGeom>
          <a:noFill/>
        </p:spPr>
        <p:txBody>
          <a:bodyPr wrap="square" rtlCol="0">
            <a:spAutoFit/>
          </a:bodyPr>
          <a:lstStyle/>
          <a:p>
            <a:r>
              <a:rPr lang="ru-RU" sz="1600" b="1" dirty="0">
                <a:solidFill>
                  <a:srgbClr val="990000"/>
                </a:solidFill>
                <a:latin typeface="+mn-lt"/>
              </a:rPr>
              <a:t>Оценка МПИ на основе анализа рисков</a:t>
            </a:r>
          </a:p>
        </p:txBody>
      </p:sp>
    </p:spTree>
    <p:extLst>
      <p:ext uri="{BB962C8B-B14F-4D97-AF65-F5344CB8AC3E}">
        <p14:creationId xmlns:p14="http://schemas.microsoft.com/office/powerpoint/2010/main" val="901134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1475645682"/>
              </p:ext>
            </p:extLst>
          </p:nvPr>
        </p:nvGraphicFramePr>
        <p:xfrm>
          <a:off x="363552" y="3136204"/>
          <a:ext cx="8377033" cy="3600676"/>
        </p:xfrm>
        <a:graphic>
          <a:graphicData uri="http://schemas.openxmlformats.org/drawingml/2006/table">
            <a:tbl>
              <a:tblPr firstRow="1" firstCol="1" lastRow="1" lastCol="1" bandRow="1" bandCol="1">
                <a:tableStyleId>{5C22544A-7EE6-4342-B048-85BDC9FD1C3A}</a:tableStyleId>
              </a:tblPr>
              <a:tblGrid>
                <a:gridCol w="837716">
                  <a:extLst>
                    <a:ext uri="{9D8B030D-6E8A-4147-A177-3AD203B41FA5}">
                      <a16:colId xmlns:a16="http://schemas.microsoft.com/office/drawing/2014/main" val="1020319696"/>
                    </a:ext>
                  </a:extLst>
                </a:gridCol>
                <a:gridCol w="1603378">
                  <a:extLst>
                    <a:ext uri="{9D8B030D-6E8A-4147-A177-3AD203B41FA5}">
                      <a16:colId xmlns:a16="http://schemas.microsoft.com/office/drawing/2014/main" val="2598344251"/>
                    </a:ext>
                  </a:extLst>
                </a:gridCol>
                <a:gridCol w="306104">
                  <a:extLst>
                    <a:ext uri="{9D8B030D-6E8A-4147-A177-3AD203B41FA5}">
                      <a16:colId xmlns:a16="http://schemas.microsoft.com/office/drawing/2014/main" val="3995840938"/>
                    </a:ext>
                  </a:extLst>
                </a:gridCol>
                <a:gridCol w="1125967">
                  <a:extLst>
                    <a:ext uri="{9D8B030D-6E8A-4147-A177-3AD203B41FA5}">
                      <a16:colId xmlns:a16="http://schemas.microsoft.com/office/drawing/2014/main" val="512456826"/>
                    </a:ext>
                  </a:extLst>
                </a:gridCol>
                <a:gridCol w="1125967">
                  <a:extLst>
                    <a:ext uri="{9D8B030D-6E8A-4147-A177-3AD203B41FA5}">
                      <a16:colId xmlns:a16="http://schemas.microsoft.com/office/drawing/2014/main" val="2916700445"/>
                    </a:ext>
                  </a:extLst>
                </a:gridCol>
                <a:gridCol w="1125967">
                  <a:extLst>
                    <a:ext uri="{9D8B030D-6E8A-4147-A177-3AD203B41FA5}">
                      <a16:colId xmlns:a16="http://schemas.microsoft.com/office/drawing/2014/main" val="648314120"/>
                    </a:ext>
                  </a:extLst>
                </a:gridCol>
                <a:gridCol w="1125967">
                  <a:extLst>
                    <a:ext uri="{9D8B030D-6E8A-4147-A177-3AD203B41FA5}">
                      <a16:colId xmlns:a16="http://schemas.microsoft.com/office/drawing/2014/main" val="3145936610"/>
                    </a:ext>
                  </a:extLst>
                </a:gridCol>
                <a:gridCol w="1125967">
                  <a:extLst>
                    <a:ext uri="{9D8B030D-6E8A-4147-A177-3AD203B41FA5}">
                      <a16:colId xmlns:a16="http://schemas.microsoft.com/office/drawing/2014/main" val="281615772"/>
                    </a:ext>
                  </a:extLst>
                </a:gridCol>
              </a:tblGrid>
              <a:tr h="300500">
                <a:tc rowSpan="5">
                  <a:txBody>
                    <a:bodyPr/>
                    <a:lstStyle/>
                    <a:p>
                      <a:pPr marL="71755" marR="71755" algn="ctr">
                        <a:spcAft>
                          <a:spcPts val="0"/>
                        </a:spcAft>
                      </a:pPr>
                      <a:r>
                        <a:rPr lang="ru-RU" sz="1000" b="1" dirty="0">
                          <a:solidFill>
                            <a:srgbClr val="000000"/>
                          </a:solidFill>
                          <a:effectLst/>
                        </a:rPr>
                        <a:t>Вероятность</a:t>
                      </a:r>
                      <a:endParaRPr lang="ru-RU" sz="1200" b="1" dirty="0">
                        <a:solidFill>
                          <a:srgbClr val="000000"/>
                        </a:solidFill>
                        <a:effectLst/>
                        <a:latin typeface="Times New Roman" panose="02020603050405020304" pitchFamily="18" charset="0"/>
                        <a:ea typeface="MS Mincho"/>
                      </a:endParaRPr>
                    </a:p>
                  </a:txBody>
                  <a:tcPr marL="17780" marR="1778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just">
                        <a:spcAft>
                          <a:spcPts val="0"/>
                        </a:spcAft>
                      </a:pPr>
                      <a:r>
                        <a:rPr lang="ru-RU" sz="1400" b="1" dirty="0">
                          <a:solidFill>
                            <a:srgbClr val="000000"/>
                          </a:solidFill>
                          <a:effectLst/>
                        </a:rPr>
                        <a:t>Максимально вероятно</a:t>
                      </a:r>
                      <a:endParaRPr lang="ru-RU" sz="1400" b="1" dirty="0">
                        <a:solidFill>
                          <a:srgbClr val="000000"/>
                        </a:solidFill>
                        <a:effectLst/>
                        <a:latin typeface="Times New Roman" panose="02020603050405020304" pitchFamily="18" charset="0"/>
                        <a:ea typeface="MS Mincho"/>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5</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160595271"/>
                  </a:ext>
                </a:extLst>
              </a:tr>
              <a:tr h="343407">
                <a:tc vMerge="1">
                  <a:txBody>
                    <a:bodyPr/>
                    <a:lstStyle/>
                    <a:p>
                      <a:endParaRPr lang="ru-RU"/>
                    </a:p>
                  </a:txBody>
                  <a:tcPr/>
                </a:tc>
                <a:tc>
                  <a:txBody>
                    <a:bodyPr/>
                    <a:lstStyle/>
                    <a:p>
                      <a:pPr algn="just">
                        <a:spcAft>
                          <a:spcPts val="0"/>
                        </a:spcAft>
                      </a:pPr>
                      <a:r>
                        <a:rPr lang="ru-RU" sz="1400" b="1" dirty="0">
                          <a:solidFill>
                            <a:srgbClr val="000000"/>
                          </a:solidFill>
                          <a:effectLst/>
                        </a:rPr>
                        <a:t>Очень возможно</a:t>
                      </a:r>
                      <a:endParaRPr lang="ru-RU" sz="1400" b="1" dirty="0">
                        <a:solidFill>
                          <a:srgbClr val="000000"/>
                        </a:solidFill>
                        <a:effectLst/>
                        <a:latin typeface="Times New Roman" panose="02020603050405020304" pitchFamily="18" charset="0"/>
                        <a:ea typeface="MS Mincho"/>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ru-RU" sz="1000" b="1" dirty="0">
                          <a:solidFill>
                            <a:srgbClr val="000000"/>
                          </a:solidFill>
                          <a:effectLst/>
                        </a:rPr>
                        <a:t>4</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ru-RU" sz="1400" b="1" dirty="0">
                          <a:solidFill>
                            <a:srgbClr val="990000"/>
                          </a:solidFill>
                          <a:effectLst/>
                        </a:rPr>
                        <a:t>Х</a:t>
                      </a:r>
                      <a:endParaRPr lang="ru-RU" sz="1400" b="1" dirty="0">
                        <a:solidFill>
                          <a:srgbClr val="99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280219908"/>
                  </a:ext>
                </a:extLst>
              </a:tr>
              <a:tr h="150249">
                <a:tc vMerge="1">
                  <a:txBody>
                    <a:bodyPr/>
                    <a:lstStyle/>
                    <a:p>
                      <a:endParaRPr lang="ru-RU"/>
                    </a:p>
                  </a:txBody>
                  <a:tcPr/>
                </a:tc>
                <a:tc>
                  <a:txBody>
                    <a:bodyPr/>
                    <a:lstStyle/>
                    <a:p>
                      <a:pPr algn="just">
                        <a:spcAft>
                          <a:spcPts val="0"/>
                        </a:spcAft>
                      </a:pPr>
                      <a:r>
                        <a:rPr lang="ru-RU" sz="1400" b="1" dirty="0">
                          <a:solidFill>
                            <a:srgbClr val="000000"/>
                          </a:solidFill>
                          <a:effectLst/>
                        </a:rPr>
                        <a:t>Возможно</a:t>
                      </a:r>
                      <a:endParaRPr lang="ru-RU" sz="1400" b="1" dirty="0">
                        <a:solidFill>
                          <a:srgbClr val="000000"/>
                        </a:solidFill>
                        <a:effectLst/>
                        <a:latin typeface="Times New Roman" panose="02020603050405020304" pitchFamily="18" charset="0"/>
                        <a:ea typeface="MS Mincho"/>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3</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863151372"/>
                  </a:ext>
                </a:extLst>
              </a:tr>
              <a:tr h="150249">
                <a:tc vMerge="1">
                  <a:txBody>
                    <a:bodyPr/>
                    <a:lstStyle/>
                    <a:p>
                      <a:endParaRPr lang="ru-RU"/>
                    </a:p>
                  </a:txBody>
                  <a:tcPr/>
                </a:tc>
                <a:tc>
                  <a:txBody>
                    <a:bodyPr/>
                    <a:lstStyle/>
                    <a:p>
                      <a:pPr algn="just">
                        <a:spcAft>
                          <a:spcPts val="0"/>
                        </a:spcAft>
                      </a:pPr>
                      <a:r>
                        <a:rPr lang="ru-RU" sz="1400" b="1" dirty="0">
                          <a:solidFill>
                            <a:srgbClr val="000000"/>
                          </a:solidFill>
                          <a:effectLst/>
                        </a:rPr>
                        <a:t>Маловероятно</a:t>
                      </a:r>
                      <a:endParaRPr lang="ru-RU" sz="1400" b="1" dirty="0">
                        <a:solidFill>
                          <a:srgbClr val="000000"/>
                        </a:solidFill>
                        <a:effectLst/>
                        <a:latin typeface="Times New Roman" panose="02020603050405020304" pitchFamily="18" charset="0"/>
                        <a:ea typeface="MS Mincho"/>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a:solidFill>
                            <a:srgbClr val="000000"/>
                          </a:solidFill>
                          <a:effectLst/>
                        </a:rPr>
                        <a:t>2</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772121816"/>
                  </a:ext>
                </a:extLst>
              </a:tr>
              <a:tr h="194629">
                <a:tc vMerge="1">
                  <a:txBody>
                    <a:bodyPr/>
                    <a:lstStyle/>
                    <a:p>
                      <a:endParaRPr lang="ru-RU"/>
                    </a:p>
                  </a:txBody>
                  <a:tcPr/>
                </a:tc>
                <a:tc>
                  <a:txBody>
                    <a:bodyPr/>
                    <a:lstStyle/>
                    <a:p>
                      <a:pPr algn="just">
                        <a:spcAft>
                          <a:spcPts val="0"/>
                        </a:spcAft>
                      </a:pPr>
                      <a:r>
                        <a:rPr lang="ru-RU" sz="1400" b="1" dirty="0">
                          <a:solidFill>
                            <a:srgbClr val="000000"/>
                          </a:solidFill>
                          <a:effectLst/>
                        </a:rPr>
                        <a:t>Невероятно </a:t>
                      </a:r>
                      <a:endParaRPr lang="ru-RU" sz="1400" b="1" dirty="0">
                        <a:solidFill>
                          <a:srgbClr val="000000"/>
                        </a:solidFill>
                        <a:effectLst/>
                        <a:latin typeface="Times New Roman" panose="02020603050405020304" pitchFamily="18" charset="0"/>
                        <a:ea typeface="MS Mincho"/>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1</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en-US" sz="1000" b="1">
                          <a:solidFill>
                            <a:srgbClr val="000000"/>
                          </a:solidFill>
                          <a:effectLst/>
                        </a:rPr>
                        <a:t> </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en-US"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281138638"/>
                  </a:ext>
                </a:extLst>
              </a:tr>
              <a:tr h="150249">
                <a:tc rowSpan="4" gridSpan="3">
                  <a:txBody>
                    <a:bodyPr/>
                    <a:lstStyle/>
                    <a:p>
                      <a:pPr algn="just">
                        <a:spcAft>
                          <a:spcPts val="0"/>
                        </a:spcAft>
                      </a:pPr>
                      <a:r>
                        <a:rPr lang="ru-RU" sz="9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p>
                      <a:pPr algn="r">
                        <a:spcAft>
                          <a:spcPts val="0"/>
                        </a:spcAft>
                      </a:pPr>
                      <a:r>
                        <a:rPr lang="en-US" sz="1000" b="1" dirty="0" smtClean="0">
                          <a:solidFill>
                            <a:srgbClr val="000000"/>
                          </a:solidFill>
                          <a:effectLst/>
                        </a:rPr>
                        <a:t> </a:t>
                      </a:r>
                      <a:r>
                        <a:rPr lang="ru-RU" sz="1000" b="1" dirty="0" smtClean="0">
                          <a:solidFill>
                            <a:srgbClr val="000000"/>
                          </a:solidFill>
                          <a:effectLst/>
                        </a:rPr>
                        <a:t>О</a:t>
                      </a:r>
                      <a:r>
                        <a:rPr lang="en-US" sz="1000" b="1" dirty="0" err="1">
                          <a:solidFill>
                            <a:srgbClr val="000000"/>
                          </a:solidFill>
                          <a:effectLst/>
                        </a:rPr>
                        <a:t>ценка</a:t>
                      </a:r>
                      <a:r>
                        <a:rPr lang="en-US" sz="1000" b="1" dirty="0">
                          <a:solidFill>
                            <a:srgbClr val="000000"/>
                          </a:solidFill>
                          <a:effectLst/>
                        </a:rPr>
                        <a:t>  </a:t>
                      </a:r>
                      <a:r>
                        <a:rPr lang="en-US" sz="1000" b="1" dirty="0" err="1">
                          <a:solidFill>
                            <a:srgbClr val="000000"/>
                          </a:solidFill>
                          <a:effectLst/>
                        </a:rPr>
                        <a:t>уровня</a:t>
                      </a:r>
                      <a:r>
                        <a:rPr lang="en-US" sz="1000" b="1" dirty="0">
                          <a:solidFill>
                            <a:srgbClr val="000000"/>
                          </a:solidFill>
                          <a:effectLst/>
                        </a:rPr>
                        <a:t> </a:t>
                      </a:r>
                      <a:r>
                        <a:rPr lang="en-US" sz="1000" b="1" dirty="0" err="1">
                          <a:solidFill>
                            <a:srgbClr val="000000"/>
                          </a:solidFill>
                          <a:effectLst/>
                        </a:rPr>
                        <a:t>воздействия</a:t>
                      </a:r>
                      <a:r>
                        <a:rPr lang="ru-RU" sz="1000" b="1" dirty="0">
                          <a:solidFill>
                            <a:srgbClr val="000000"/>
                          </a:solidFill>
                          <a:effectLst/>
                        </a:rPr>
                        <a:t> </a:t>
                      </a:r>
                      <a:r>
                        <a:rPr lang="ru-RU" sz="2400" b="1" dirty="0">
                          <a:solidFill>
                            <a:srgbClr val="000000"/>
                          </a:solidFill>
                          <a:effectLst/>
                        </a:rPr>
                        <a:t>(риск)</a:t>
                      </a:r>
                      <a:endParaRPr lang="ru-RU" sz="2400" b="1" dirty="0">
                        <a:solidFill>
                          <a:srgbClr val="000000"/>
                        </a:solidFill>
                        <a:effectLst/>
                        <a:latin typeface="Times New Roman" panose="02020603050405020304" pitchFamily="18" charset="0"/>
                        <a:ea typeface="MS Mincho"/>
                      </a:endParaRPr>
                    </a:p>
                    <a:p>
                      <a:pPr algn="just">
                        <a:spcAft>
                          <a:spcPts val="0"/>
                        </a:spcAft>
                      </a:pPr>
                      <a:r>
                        <a:rPr lang="ru-RU"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p>
                      <a:pPr algn="r">
                        <a:spcAft>
                          <a:spcPts val="0"/>
                        </a:spcAft>
                      </a:pPr>
                      <a:r>
                        <a:rPr lang="ru-RU" sz="900" b="1" dirty="0">
                          <a:solidFill>
                            <a:srgbClr val="000000"/>
                          </a:solidFill>
                          <a:effectLst/>
                        </a:rPr>
                        <a:t> </a:t>
                      </a:r>
                      <a:r>
                        <a:rPr lang="ru-RU" sz="2400" b="1" dirty="0" smtClean="0">
                          <a:solidFill>
                            <a:srgbClr val="990000"/>
                          </a:solidFill>
                          <a:effectLst/>
                        </a:rPr>
                        <a:t>МПИ</a:t>
                      </a:r>
                      <a:endParaRPr lang="ru-RU" sz="2400" b="1" dirty="0">
                        <a:solidFill>
                          <a:srgbClr val="990000"/>
                        </a:solidFill>
                        <a:effectLst/>
                        <a:latin typeface="Times New Roman" panose="02020603050405020304" pitchFamily="18" charset="0"/>
                        <a:ea typeface="MS Mincho"/>
                      </a:endParaRPr>
                    </a:p>
                    <a:p>
                      <a:pPr algn="r">
                        <a:spcAft>
                          <a:spcPts val="0"/>
                        </a:spcAft>
                      </a:pPr>
                      <a:r>
                        <a:rPr lang="ru-RU"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p>
                      <a:pPr algn="just">
                        <a:spcAft>
                          <a:spcPts val="0"/>
                        </a:spcAft>
                      </a:pPr>
                      <a:r>
                        <a:rPr lang="ru-RU" sz="9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p>
                      <a:pPr algn="just">
                        <a:spcAft>
                          <a:spcPts val="0"/>
                        </a:spcAft>
                      </a:pPr>
                      <a:r>
                        <a:rPr lang="ru-RU"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p>
                      <a:pPr algn="just">
                        <a:spcAft>
                          <a:spcPts val="0"/>
                        </a:spcAft>
                      </a:pPr>
                      <a:r>
                        <a:rPr lang="ru-RU" sz="1000" b="1" dirty="0">
                          <a:solidFill>
                            <a:srgbClr val="000000"/>
                          </a:solidFill>
                          <a:effectLst/>
                        </a:rPr>
                        <a:t> </a:t>
                      </a: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4" h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4" h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ru-RU" sz="1000" b="1" dirty="0">
                          <a:solidFill>
                            <a:srgbClr val="000000"/>
                          </a:solidFill>
                          <a:effectLst/>
                        </a:rPr>
                        <a:t>1</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2</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ru-RU" sz="1000" b="1">
                          <a:solidFill>
                            <a:srgbClr val="000000"/>
                          </a:solidFill>
                          <a:effectLst/>
                        </a:rPr>
                        <a:t>3</a:t>
                      </a:r>
                      <a:endParaRPr lang="ru-RU" sz="1200" b="1">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4</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5</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84842478"/>
                  </a:ext>
                </a:extLst>
              </a:tr>
              <a:tr h="450748">
                <a:tc gridSpan="3" v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r">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ru-RU" sz="1000" b="1" dirty="0">
                          <a:solidFill>
                            <a:srgbClr val="000000"/>
                          </a:solidFill>
                          <a:effectLst/>
                        </a:rPr>
                        <a:t>минимальный</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400" b="1" dirty="0">
                          <a:solidFill>
                            <a:srgbClr val="990000"/>
                          </a:solidFill>
                          <a:effectLst/>
                        </a:rPr>
                        <a:t>ограниченный</a:t>
                      </a:r>
                      <a:endParaRPr lang="ru-RU" sz="1400" b="1" dirty="0">
                        <a:solidFill>
                          <a:srgbClr val="99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ru-RU" sz="1000" b="1" dirty="0">
                          <a:solidFill>
                            <a:srgbClr val="000000"/>
                          </a:solidFill>
                          <a:effectLst/>
                        </a:rPr>
                        <a:t>умеренный</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повышенный</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000" b="1" dirty="0">
                          <a:solidFill>
                            <a:srgbClr val="000000"/>
                          </a:solidFill>
                          <a:effectLst/>
                        </a:rPr>
                        <a:t>значительный</a:t>
                      </a: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2537409989"/>
                  </a:ext>
                </a:extLst>
              </a:tr>
              <a:tr h="871257">
                <a:tc gridSpan="3" v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r">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r">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ru-RU" sz="1400" b="1" dirty="0">
                          <a:solidFill>
                            <a:srgbClr val="000000"/>
                          </a:solidFill>
                          <a:effectLst/>
                        </a:rPr>
                        <a:t>Более 5 лет</a:t>
                      </a:r>
                      <a:endParaRPr lang="ru-RU" sz="14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400" b="1" dirty="0">
                          <a:solidFill>
                            <a:srgbClr val="990000"/>
                          </a:solidFill>
                          <a:effectLst/>
                        </a:rPr>
                        <a:t>4 года</a:t>
                      </a:r>
                      <a:endParaRPr lang="ru-RU" sz="1400" b="1" dirty="0">
                        <a:solidFill>
                          <a:srgbClr val="99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0"/>
                        </a:spcAft>
                      </a:pPr>
                      <a:r>
                        <a:rPr lang="ru-RU" sz="1400" b="1" dirty="0">
                          <a:solidFill>
                            <a:srgbClr val="000000"/>
                          </a:solidFill>
                          <a:effectLst/>
                        </a:rPr>
                        <a:t>3 года</a:t>
                      </a:r>
                      <a:endParaRPr lang="ru-RU" sz="14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400" b="1" dirty="0">
                          <a:solidFill>
                            <a:srgbClr val="000000"/>
                          </a:solidFill>
                          <a:effectLst/>
                        </a:rPr>
                        <a:t>2 года</a:t>
                      </a:r>
                      <a:endParaRPr lang="ru-RU" sz="14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spcAft>
                          <a:spcPts val="0"/>
                        </a:spcAft>
                      </a:pPr>
                      <a:r>
                        <a:rPr lang="ru-RU" sz="1400" b="1" dirty="0">
                          <a:solidFill>
                            <a:srgbClr val="000000"/>
                          </a:solidFill>
                          <a:effectLst/>
                        </a:rPr>
                        <a:t>До 1 года включительно</a:t>
                      </a:r>
                      <a:endParaRPr lang="ru-RU" sz="1400" b="1" dirty="0">
                        <a:solidFill>
                          <a:srgbClr val="000000"/>
                        </a:solidFill>
                        <a:effectLst/>
                        <a:latin typeface="Times New Roman" panose="02020603050405020304" pitchFamily="18" charset="0"/>
                        <a:ea typeface="MS Mincho"/>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1461081020"/>
                  </a:ext>
                </a:extLst>
              </a:tr>
              <a:tr h="716064">
                <a:tc gridSpan="3" v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just">
                        <a:spcAft>
                          <a:spcPts val="0"/>
                        </a:spcAft>
                      </a:pP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a:spcAft>
                          <a:spcPts val="0"/>
                        </a:spcAft>
                      </a:pPr>
                      <a:r>
                        <a:rPr lang="ru-RU" sz="1000" b="1" dirty="0">
                          <a:solidFill>
                            <a:srgbClr val="000000"/>
                          </a:solidFill>
                          <a:effectLst/>
                        </a:rPr>
                        <a:t>последствие</a:t>
                      </a:r>
                      <a:endParaRPr lang="ru-RU" sz="1200" b="1" dirty="0">
                        <a:solidFill>
                          <a:srgbClr val="000000"/>
                        </a:solidFill>
                        <a:effectLst/>
                        <a:latin typeface="Times New Roman" panose="02020603050405020304" pitchFamily="18" charset="0"/>
                        <a:ea typeface="MS Mincho"/>
                      </a:endParaRPr>
                    </a:p>
                  </a:txBody>
                  <a:tcPr marL="17780" marR="177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251892027"/>
                  </a:ext>
                </a:extLst>
              </a:tr>
            </a:tbl>
          </a:graphicData>
        </a:graphic>
      </p:graphicFrame>
      <p:sp>
        <p:nvSpPr>
          <p:cNvPr id="6" name="TextBox 5"/>
          <p:cNvSpPr txBox="1"/>
          <p:nvPr/>
        </p:nvSpPr>
        <p:spPr>
          <a:xfrm>
            <a:off x="322217" y="245841"/>
            <a:ext cx="8508018" cy="584775"/>
          </a:xfrm>
          <a:prstGeom prst="rect">
            <a:avLst/>
          </a:prstGeom>
          <a:noFill/>
        </p:spPr>
        <p:txBody>
          <a:bodyPr wrap="square" rtlCol="0">
            <a:spAutoFit/>
          </a:bodyPr>
          <a:lstStyle/>
          <a:p>
            <a:r>
              <a:rPr lang="ru-RU" sz="1600" b="1" dirty="0">
                <a:solidFill>
                  <a:srgbClr val="990000"/>
                </a:solidFill>
                <a:latin typeface="+mn-lt"/>
              </a:rPr>
              <a:t>Оценка МПИ на основе анализа </a:t>
            </a:r>
            <a:r>
              <a:rPr lang="ru-RU" sz="1600" b="1" dirty="0" smtClean="0">
                <a:solidFill>
                  <a:srgbClr val="990000"/>
                </a:solidFill>
                <a:latin typeface="+mn-lt"/>
              </a:rPr>
              <a:t>рисков </a:t>
            </a:r>
            <a:r>
              <a:rPr lang="en-US" sz="1600" b="1" dirty="0" smtClean="0">
                <a:solidFill>
                  <a:srgbClr val="990000"/>
                </a:solidFill>
                <a:latin typeface="+mn-lt"/>
              </a:rPr>
              <a:t>(WELMEC Guide 5.3 Risk </a:t>
            </a:r>
            <a:r>
              <a:rPr lang="en-US" sz="1600" b="1" dirty="0">
                <a:solidFill>
                  <a:srgbClr val="990000"/>
                </a:solidFill>
                <a:latin typeface="+mn-lt"/>
              </a:rPr>
              <a:t>Assessment Guide for Market </a:t>
            </a:r>
            <a:r>
              <a:rPr lang="en-US" sz="1600" b="1" dirty="0" smtClean="0">
                <a:solidFill>
                  <a:srgbClr val="990000"/>
                </a:solidFill>
                <a:latin typeface="+mn-lt"/>
              </a:rPr>
              <a:t>Surveillance)</a:t>
            </a:r>
            <a:endParaRPr lang="ru-RU" sz="1600" b="1" dirty="0">
              <a:solidFill>
                <a:srgbClr val="990000"/>
              </a:solidFill>
              <a:latin typeface="+mn-lt"/>
            </a:endParaRPr>
          </a:p>
        </p:txBody>
      </p:sp>
      <p:sp>
        <p:nvSpPr>
          <p:cNvPr id="11" name="TextBox 10"/>
          <p:cNvSpPr txBox="1"/>
          <p:nvPr/>
        </p:nvSpPr>
        <p:spPr>
          <a:xfrm>
            <a:off x="322217" y="1048879"/>
            <a:ext cx="8418368" cy="1938992"/>
          </a:xfrm>
          <a:prstGeom prst="rect">
            <a:avLst/>
          </a:prstGeom>
          <a:noFill/>
        </p:spPr>
        <p:txBody>
          <a:bodyPr wrap="square" rtlCol="0">
            <a:spAutoFit/>
          </a:bodyPr>
          <a:lstStyle/>
          <a:p>
            <a:r>
              <a:rPr lang="ru-RU" sz="1600" b="1" dirty="0">
                <a:solidFill>
                  <a:srgbClr val="000000"/>
                </a:solidFill>
                <a:latin typeface="+mn-lt"/>
              </a:rPr>
              <a:t>Оценка риска всегда отвечает на следующие вопросы:</a:t>
            </a:r>
          </a:p>
          <a:p>
            <a:r>
              <a:rPr lang="ru-RU" sz="1600" b="1" dirty="0">
                <a:solidFill>
                  <a:srgbClr val="000000"/>
                </a:solidFill>
                <a:latin typeface="+mn-lt"/>
              </a:rPr>
              <a:t>1) </a:t>
            </a:r>
            <a:r>
              <a:rPr lang="ru-RU" b="1" dirty="0">
                <a:solidFill>
                  <a:srgbClr val="000000"/>
                </a:solidFill>
                <a:latin typeface="+mn-lt"/>
              </a:rPr>
              <a:t>что выполняется не так?</a:t>
            </a:r>
          </a:p>
          <a:p>
            <a:r>
              <a:rPr lang="ru-RU" sz="1600" b="1" dirty="0">
                <a:solidFill>
                  <a:srgbClr val="000000"/>
                </a:solidFill>
                <a:latin typeface="+mn-lt"/>
              </a:rPr>
              <a:t>2) </a:t>
            </a:r>
            <a:r>
              <a:rPr lang="ru-RU" b="1" dirty="0">
                <a:solidFill>
                  <a:srgbClr val="000000"/>
                </a:solidFill>
                <a:latin typeface="+mn-lt"/>
              </a:rPr>
              <a:t>если это произошло, какие от этого последствия? </a:t>
            </a:r>
            <a:endParaRPr lang="ru-RU" b="1" dirty="0" smtClean="0">
              <a:solidFill>
                <a:srgbClr val="000000"/>
              </a:solidFill>
              <a:latin typeface="+mn-lt"/>
            </a:endParaRPr>
          </a:p>
          <a:p>
            <a:r>
              <a:rPr lang="ru-RU" sz="1600" b="1" dirty="0" smtClean="0">
                <a:solidFill>
                  <a:srgbClr val="000000"/>
                </a:solidFill>
                <a:latin typeface="+mn-lt"/>
              </a:rPr>
              <a:t>3</a:t>
            </a:r>
            <a:r>
              <a:rPr lang="ru-RU" sz="1600" b="1" dirty="0">
                <a:solidFill>
                  <a:srgbClr val="000000"/>
                </a:solidFill>
                <a:latin typeface="+mn-lt"/>
              </a:rPr>
              <a:t>) </a:t>
            </a:r>
            <a:r>
              <a:rPr lang="ru-RU" b="1" dirty="0">
                <a:solidFill>
                  <a:srgbClr val="000000"/>
                </a:solidFill>
                <a:latin typeface="+mn-lt"/>
              </a:rPr>
              <a:t>насколько вероятно повторение</a:t>
            </a:r>
            <a:r>
              <a:rPr lang="ru-RU" b="1" dirty="0" smtClean="0">
                <a:solidFill>
                  <a:srgbClr val="000000"/>
                </a:solidFill>
                <a:latin typeface="+mn-lt"/>
              </a:rPr>
              <a:t>?</a:t>
            </a:r>
            <a:endParaRPr lang="ru-RU" b="1" dirty="0" smtClean="0">
              <a:solidFill>
                <a:srgbClr val="990000"/>
              </a:solidFill>
              <a:latin typeface="+mn-lt"/>
            </a:endParaRPr>
          </a:p>
          <a:p>
            <a:endParaRPr lang="ru-RU" sz="1600" b="1" dirty="0">
              <a:solidFill>
                <a:srgbClr val="000000"/>
              </a:solidFill>
              <a:latin typeface="+mn-lt"/>
            </a:endParaRPr>
          </a:p>
          <a:p>
            <a:r>
              <a:rPr lang="ru-RU" sz="1600" b="1" dirty="0" smtClean="0">
                <a:solidFill>
                  <a:srgbClr val="990000"/>
                </a:solidFill>
                <a:latin typeface="+mn-lt"/>
              </a:rPr>
              <a:t>Результирующая таблица оценки риска, являющегося оценкой МПИ</a:t>
            </a:r>
            <a:endParaRPr lang="ru-RU" sz="1600" b="1" dirty="0">
              <a:solidFill>
                <a:srgbClr val="000000"/>
              </a:solidFill>
              <a:latin typeface="+mn-lt"/>
            </a:endParaRPr>
          </a:p>
        </p:txBody>
      </p:sp>
    </p:spTree>
    <p:extLst>
      <p:ext uri="{BB962C8B-B14F-4D97-AF65-F5344CB8AC3E}">
        <p14:creationId xmlns:p14="http://schemas.microsoft.com/office/powerpoint/2010/main" val="1933004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8834" y="292543"/>
            <a:ext cx="8542084" cy="5970865"/>
          </a:xfrm>
          <a:prstGeom prst="rect">
            <a:avLst/>
          </a:prstGeom>
          <a:noFill/>
        </p:spPr>
        <p:txBody>
          <a:bodyPr wrap="square" rtlCol="0">
            <a:spAutoFit/>
          </a:bodyPr>
          <a:lstStyle/>
          <a:p>
            <a:r>
              <a:rPr lang="ru-RU" sz="1600" b="1" dirty="0" smtClean="0">
                <a:solidFill>
                  <a:srgbClr val="990000"/>
                </a:solidFill>
                <a:latin typeface="+mn-lt"/>
              </a:rPr>
              <a:t>Оценка риска пошаговая на основе анкетирования по каждому виду средства измерений</a:t>
            </a:r>
          </a:p>
          <a:p>
            <a:r>
              <a:rPr lang="ru-RU" sz="800" b="1" dirty="0" smtClean="0">
                <a:solidFill>
                  <a:srgbClr val="000000"/>
                </a:solidFill>
                <a:latin typeface="+mn-lt"/>
              </a:rPr>
              <a:t> </a:t>
            </a:r>
          </a:p>
          <a:p>
            <a:r>
              <a:rPr lang="ru-RU" sz="1400" b="1" dirty="0" smtClean="0">
                <a:solidFill>
                  <a:srgbClr val="990000"/>
                </a:solidFill>
                <a:latin typeface="+mn-lt"/>
              </a:rPr>
              <a:t>Шаг </a:t>
            </a:r>
            <a:r>
              <a:rPr lang="ru-RU" sz="1400" b="1" dirty="0">
                <a:solidFill>
                  <a:srgbClr val="990000"/>
                </a:solidFill>
                <a:latin typeface="+mn-lt"/>
              </a:rPr>
              <a:t>1: Область применения измерительного оборудования</a:t>
            </a:r>
          </a:p>
          <a:p>
            <a:r>
              <a:rPr lang="ru-RU" sz="1400" dirty="0">
                <a:solidFill>
                  <a:srgbClr val="000000"/>
                </a:solidFill>
                <a:latin typeface="+mn-lt"/>
              </a:rPr>
              <a:t>Анализ применения измерительного оборудования и участников опроса: изготовители (поставщики) бытовых счетчиков воды, жилищно-эксплуатационные службы, региональные подразделения водоканала, территориальные организации ГМС. </a:t>
            </a:r>
          </a:p>
          <a:p>
            <a:r>
              <a:rPr lang="ru-RU" sz="1400" dirty="0">
                <a:solidFill>
                  <a:srgbClr val="000000"/>
                </a:solidFill>
                <a:latin typeface="+mn-lt"/>
              </a:rPr>
              <a:t>Примерный вопрос: обоснованы ли МПИ в рассматриваемой области применения?</a:t>
            </a:r>
          </a:p>
          <a:p>
            <a:r>
              <a:rPr lang="ru-RU" sz="1400" b="1" dirty="0">
                <a:solidFill>
                  <a:srgbClr val="990000"/>
                </a:solidFill>
                <a:latin typeface="+mn-lt"/>
              </a:rPr>
              <a:t>Шаг 2: Законодательные интересы </a:t>
            </a:r>
          </a:p>
          <a:p>
            <a:r>
              <a:rPr lang="ru-RU" sz="1400" dirty="0">
                <a:solidFill>
                  <a:srgbClr val="000000"/>
                </a:solidFill>
                <a:latin typeface="+mn-lt"/>
              </a:rPr>
              <a:t>Для целей установления МПИ в данном примере выделены следующие законодательные интересы:</a:t>
            </a:r>
          </a:p>
          <a:p>
            <a:r>
              <a:rPr lang="ru-RU" sz="1400" dirty="0" smtClean="0">
                <a:solidFill>
                  <a:srgbClr val="000000"/>
                </a:solidFill>
                <a:latin typeface="+mn-lt"/>
              </a:rPr>
              <a:t>1) </a:t>
            </a:r>
            <a:r>
              <a:rPr lang="ru-RU" sz="1400" dirty="0">
                <a:solidFill>
                  <a:srgbClr val="000000"/>
                </a:solidFill>
                <a:latin typeface="+mn-lt"/>
              </a:rPr>
              <a:t>экономические последствия от недостоверных измерений; </a:t>
            </a:r>
            <a:r>
              <a:rPr lang="ru-RU" sz="1400" dirty="0" smtClean="0">
                <a:solidFill>
                  <a:srgbClr val="000000"/>
                </a:solidFill>
                <a:latin typeface="+mn-lt"/>
              </a:rPr>
              <a:t> 2) доверие потребителя 3) затраты </a:t>
            </a:r>
            <a:r>
              <a:rPr lang="ru-RU" sz="1400" dirty="0">
                <a:solidFill>
                  <a:srgbClr val="000000"/>
                </a:solidFill>
                <a:latin typeface="+mn-lt"/>
              </a:rPr>
              <a:t>на обслуживание</a:t>
            </a:r>
            <a:r>
              <a:rPr lang="ru-RU" sz="1400" dirty="0" smtClean="0">
                <a:solidFill>
                  <a:srgbClr val="000000"/>
                </a:solidFill>
                <a:latin typeface="+mn-lt"/>
              </a:rPr>
              <a:t>.</a:t>
            </a:r>
            <a:endParaRPr lang="en-US" sz="1400" dirty="0" smtClean="0">
              <a:solidFill>
                <a:srgbClr val="000000"/>
              </a:solidFill>
              <a:latin typeface="+mn-lt"/>
            </a:endParaRPr>
          </a:p>
          <a:p>
            <a:r>
              <a:rPr lang="ru-RU" sz="1400" b="1" dirty="0">
                <a:solidFill>
                  <a:srgbClr val="990000"/>
                </a:solidFill>
                <a:latin typeface="+mn-lt"/>
              </a:rPr>
              <a:t>Шаг 3: Оценка последствий</a:t>
            </a:r>
          </a:p>
          <a:p>
            <a:pPr>
              <a:spcAft>
                <a:spcPts val="0"/>
              </a:spcAft>
            </a:pPr>
            <a:r>
              <a:rPr lang="ru-RU" sz="1400" dirty="0" smtClean="0">
                <a:solidFill>
                  <a:srgbClr val="000000"/>
                </a:solidFill>
                <a:latin typeface="+mn-lt"/>
              </a:rPr>
              <a:t> Устанавливаются </a:t>
            </a:r>
            <a:r>
              <a:rPr lang="ru-RU" sz="1400" dirty="0">
                <a:solidFill>
                  <a:srgbClr val="000000"/>
                </a:solidFill>
                <a:latin typeface="+mn-lt"/>
              </a:rPr>
              <a:t>последствия для каждого из </a:t>
            </a:r>
            <a:r>
              <a:rPr lang="ru-RU" sz="1400" dirty="0" smtClean="0">
                <a:solidFill>
                  <a:srgbClr val="000000"/>
                </a:solidFill>
                <a:latin typeface="+mn-lt"/>
              </a:rPr>
              <a:t>интересов:</a:t>
            </a:r>
          </a:p>
          <a:p>
            <a:pPr>
              <a:spcAft>
                <a:spcPts val="0"/>
              </a:spcAft>
            </a:pPr>
            <a:r>
              <a:rPr lang="ru-RU" sz="1400" dirty="0" smtClean="0">
                <a:solidFill>
                  <a:srgbClr val="000000"/>
                </a:solidFill>
                <a:latin typeface="Arial" panose="020B0604020202020204" pitchFamily="34" charset="0"/>
                <a:ea typeface="MS Mincho"/>
              </a:rPr>
              <a:t>1) Экономические  </a:t>
            </a:r>
            <a:r>
              <a:rPr lang="ru-RU" sz="1400" dirty="0" smtClean="0">
                <a:solidFill>
                  <a:srgbClr val="000000"/>
                </a:solidFill>
                <a:latin typeface="+mn-lt"/>
                <a:ea typeface="MS Mincho"/>
              </a:rPr>
              <a:t>последствия; 2) Доверие потребителя; 3) Затраты на обслуживание</a:t>
            </a:r>
          </a:p>
          <a:p>
            <a:pPr>
              <a:spcAft>
                <a:spcPts val="0"/>
              </a:spcAft>
            </a:pPr>
            <a:r>
              <a:rPr lang="ru-RU" sz="1400" dirty="0" smtClean="0">
                <a:solidFill>
                  <a:srgbClr val="000000"/>
                </a:solidFill>
                <a:latin typeface="+mn-lt"/>
                <a:ea typeface="MS Mincho"/>
              </a:rPr>
              <a:t>и  т.д.</a:t>
            </a:r>
          </a:p>
          <a:p>
            <a:pPr>
              <a:spcAft>
                <a:spcPts val="0"/>
              </a:spcAft>
            </a:pPr>
            <a:endParaRPr lang="ru-RU" sz="1400" dirty="0" smtClean="0">
              <a:solidFill>
                <a:srgbClr val="000000"/>
              </a:solidFill>
              <a:latin typeface="Arial" panose="020B0604020202020204" pitchFamily="34" charset="0"/>
              <a:ea typeface="MS Mincho"/>
            </a:endParaRPr>
          </a:p>
          <a:p>
            <a:pPr>
              <a:spcAft>
                <a:spcPts val="0"/>
              </a:spcAft>
            </a:pPr>
            <a:r>
              <a:rPr lang="ru-RU" sz="1400" dirty="0" smtClean="0">
                <a:solidFill>
                  <a:srgbClr val="000000"/>
                </a:solidFill>
                <a:latin typeface="Arial" panose="020B0604020202020204" pitchFamily="34" charset="0"/>
                <a:ea typeface="MS Mincho"/>
              </a:rPr>
              <a:t>Пример </a:t>
            </a:r>
            <a:r>
              <a:rPr lang="ru-RU" sz="1400" dirty="0">
                <a:solidFill>
                  <a:srgbClr val="000000"/>
                </a:solidFill>
                <a:latin typeface="Arial" panose="020B0604020202020204" pitchFamily="34" charset="0"/>
                <a:ea typeface="MS Mincho"/>
              </a:rPr>
              <a:t>оценки показателя: Уровень вероятности того, что событие (выход метрологических характеристик за максимально допускаемую погрешность, мошенничество) случится в пределах </a:t>
            </a:r>
            <a:r>
              <a:rPr lang="ru-RU" sz="1400" dirty="0" err="1">
                <a:solidFill>
                  <a:srgbClr val="000000"/>
                </a:solidFill>
                <a:latin typeface="Arial" panose="020B0604020202020204" pitchFamily="34" charset="0"/>
                <a:ea typeface="MS Mincho"/>
              </a:rPr>
              <a:t>межповерочного</a:t>
            </a:r>
            <a:r>
              <a:rPr lang="ru-RU" sz="1400" dirty="0">
                <a:solidFill>
                  <a:srgbClr val="000000"/>
                </a:solidFill>
                <a:latin typeface="Arial" panose="020B0604020202020204" pitchFamily="34" charset="0"/>
                <a:ea typeface="MS Mincho"/>
              </a:rPr>
              <a:t> интервала </a:t>
            </a:r>
            <a:endParaRPr lang="ru-RU" sz="1400" dirty="0">
              <a:solidFill>
                <a:srgbClr val="000000"/>
              </a:solidFill>
            </a:endParaRPr>
          </a:p>
          <a:p>
            <a:pPr>
              <a:spcAft>
                <a:spcPts val="0"/>
              </a:spcAft>
            </a:pPr>
            <a:endParaRPr lang="ru-RU" sz="1400" dirty="0">
              <a:solidFill>
                <a:srgbClr val="000000"/>
              </a:solidFill>
              <a:latin typeface="+mn-lt"/>
              <a:ea typeface="MS Mincho"/>
            </a:endParaRPr>
          </a:p>
          <a:p>
            <a:pPr>
              <a:spcAft>
                <a:spcPts val="0"/>
              </a:spcAft>
            </a:pPr>
            <a:endParaRPr lang="ru-RU" sz="1400" dirty="0">
              <a:solidFill>
                <a:srgbClr val="000000"/>
              </a:solidFill>
              <a:latin typeface="+mn-lt"/>
              <a:ea typeface="MS Mincho"/>
            </a:endParaRPr>
          </a:p>
          <a:p>
            <a:pPr>
              <a:spcAft>
                <a:spcPts val="0"/>
              </a:spcAft>
            </a:pPr>
            <a:endParaRPr lang="ru-RU" sz="1400" dirty="0">
              <a:solidFill>
                <a:srgbClr val="000000"/>
              </a:solidFill>
              <a:ea typeface="MS Mincho"/>
            </a:endParaRPr>
          </a:p>
          <a:p>
            <a:endParaRPr lang="ru-RU" sz="1600" dirty="0" smtClean="0">
              <a:solidFill>
                <a:srgbClr val="000000"/>
              </a:solidFill>
              <a:latin typeface="+mn-lt"/>
            </a:endParaRPr>
          </a:p>
          <a:p>
            <a:endParaRPr lang="ru-RU" sz="1600" dirty="0">
              <a:solidFill>
                <a:srgbClr val="000000"/>
              </a:solidFill>
              <a:latin typeface="+mn-lt"/>
            </a:endParaRPr>
          </a:p>
          <a:p>
            <a:endParaRPr lang="ru-RU" sz="1600" dirty="0">
              <a:solidFill>
                <a:srgbClr val="000000"/>
              </a:solidFill>
              <a:latin typeface="+mn-lt"/>
            </a:endParaRPr>
          </a:p>
        </p:txBody>
      </p:sp>
      <p:graphicFrame>
        <p:nvGraphicFramePr>
          <p:cNvPr id="8" name="Таблица 7"/>
          <p:cNvGraphicFramePr>
            <a:graphicFrameLocks noGrp="1"/>
          </p:cNvGraphicFramePr>
          <p:nvPr>
            <p:extLst>
              <p:ext uri="{D42A27DB-BD31-4B8C-83A1-F6EECF244321}">
                <p14:modId xmlns:p14="http://schemas.microsoft.com/office/powerpoint/2010/main" val="471127915"/>
              </p:ext>
            </p:extLst>
          </p:nvPr>
        </p:nvGraphicFramePr>
        <p:xfrm>
          <a:off x="466165" y="4828530"/>
          <a:ext cx="8292353" cy="1280160"/>
        </p:xfrm>
        <a:graphic>
          <a:graphicData uri="http://schemas.openxmlformats.org/drawingml/2006/table">
            <a:tbl>
              <a:tblPr firstRow="1" firstCol="1" lastRow="1" lastCol="1" bandRow="1" bandCol="1"/>
              <a:tblGrid>
                <a:gridCol w="6946784">
                  <a:extLst>
                    <a:ext uri="{9D8B030D-6E8A-4147-A177-3AD203B41FA5}">
                      <a16:colId xmlns:a16="http://schemas.microsoft.com/office/drawing/2014/main" val="1973852592"/>
                    </a:ext>
                  </a:extLst>
                </a:gridCol>
                <a:gridCol w="1345569">
                  <a:extLst>
                    <a:ext uri="{9D8B030D-6E8A-4147-A177-3AD203B41FA5}">
                      <a16:colId xmlns:a16="http://schemas.microsoft.com/office/drawing/2014/main" val="2551339108"/>
                    </a:ext>
                  </a:extLst>
                </a:gridCol>
              </a:tblGrid>
              <a:tr h="0">
                <a:tc>
                  <a:txBody>
                    <a:bodyPr/>
                    <a:lstStyle/>
                    <a:p>
                      <a:pPr algn="ctr">
                        <a:spcAft>
                          <a:spcPts val="0"/>
                        </a:spcAft>
                      </a:pPr>
                      <a:r>
                        <a:rPr lang="ru-RU" sz="1400" dirty="0">
                          <a:solidFill>
                            <a:srgbClr val="000000"/>
                          </a:solidFill>
                          <a:effectLst/>
                          <a:latin typeface="Arial" panose="020B0604020202020204" pitchFamily="34" charset="0"/>
                          <a:ea typeface="MS Mincho"/>
                        </a:rPr>
                        <a:t>Уровень вероятности</a:t>
                      </a:r>
                      <a:endParaRPr lang="ru-RU" sz="1400" dirty="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Aft>
                          <a:spcPts val="0"/>
                        </a:spcAft>
                      </a:pPr>
                      <a:r>
                        <a:rPr lang="ru-RU" sz="1400">
                          <a:solidFill>
                            <a:srgbClr val="000000"/>
                          </a:solidFill>
                          <a:effectLst/>
                          <a:latin typeface="Arial" panose="020B0604020202020204" pitchFamily="34" charset="0"/>
                          <a:ea typeface="MS Mincho"/>
                        </a:rPr>
                        <a:t>Оценка</a:t>
                      </a:r>
                      <a:endParaRPr lang="ru-RU" sz="140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436072451"/>
                  </a:ext>
                </a:extLst>
              </a:tr>
              <a:tr h="0">
                <a:tc>
                  <a:txBody>
                    <a:bodyPr/>
                    <a:lstStyle/>
                    <a:p>
                      <a:pPr>
                        <a:spcAft>
                          <a:spcPts val="0"/>
                        </a:spcAft>
                      </a:pPr>
                      <a:r>
                        <a:rPr lang="ru-RU" sz="1400">
                          <a:solidFill>
                            <a:srgbClr val="000000"/>
                          </a:solidFill>
                          <a:effectLst/>
                          <a:latin typeface="Arial" panose="020B0604020202020204" pitchFamily="34" charset="0"/>
                          <a:ea typeface="MS Mincho"/>
                        </a:rPr>
                        <a:t>Невероятно: Абсолютно невероятно   </a:t>
                      </a:r>
                      <a:endParaRPr lang="ru-RU" sz="140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solidFill>
                            <a:srgbClr val="000000"/>
                          </a:solidFill>
                          <a:effectLst/>
                          <a:latin typeface="Arial" panose="020B0604020202020204" pitchFamily="34" charset="0"/>
                          <a:ea typeface="MS Mincho"/>
                        </a:rPr>
                        <a:t>1</a:t>
                      </a:r>
                      <a:endParaRPr lang="ru-RU" sz="140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0049905"/>
                  </a:ext>
                </a:extLst>
              </a:tr>
              <a:tr h="0">
                <a:tc>
                  <a:txBody>
                    <a:bodyPr/>
                    <a:lstStyle/>
                    <a:p>
                      <a:pPr algn="just">
                        <a:spcAft>
                          <a:spcPts val="0"/>
                        </a:spcAft>
                      </a:pPr>
                      <a:r>
                        <a:rPr lang="ru-RU" sz="1400" dirty="0">
                          <a:solidFill>
                            <a:srgbClr val="000000"/>
                          </a:solidFill>
                          <a:effectLst/>
                          <a:latin typeface="Arial" panose="020B0604020202020204" pitchFamily="34" charset="0"/>
                          <a:ea typeface="MS Mincho"/>
                        </a:rPr>
                        <a:t>Маловероятно: Возможно, событие не произойдет </a:t>
                      </a:r>
                      <a:endParaRPr lang="ru-RU" sz="1400" dirty="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solidFill>
                            <a:srgbClr val="000000"/>
                          </a:solidFill>
                          <a:effectLst/>
                          <a:latin typeface="Arial" panose="020B0604020202020204" pitchFamily="34" charset="0"/>
                          <a:ea typeface="MS Mincho"/>
                        </a:rPr>
                        <a:t>2</a:t>
                      </a:r>
                      <a:endParaRPr lang="ru-RU" sz="140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9647789"/>
                  </a:ext>
                </a:extLst>
              </a:tr>
              <a:tr h="0">
                <a:tc>
                  <a:txBody>
                    <a:bodyPr/>
                    <a:lstStyle/>
                    <a:p>
                      <a:pPr algn="just">
                        <a:spcAft>
                          <a:spcPts val="0"/>
                        </a:spcAft>
                      </a:pPr>
                      <a:r>
                        <a:rPr lang="ru-RU" sz="1400" dirty="0">
                          <a:solidFill>
                            <a:srgbClr val="000000"/>
                          </a:solidFill>
                          <a:effectLst/>
                          <a:latin typeface="Arial" panose="020B0604020202020204" pitchFamily="34" charset="0"/>
                          <a:ea typeface="MS Mincho"/>
                        </a:rPr>
                        <a:t>Возможно: Сомнительно, что событие произойдет </a:t>
                      </a:r>
                      <a:endParaRPr lang="ru-RU" sz="1400" dirty="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rgbClr val="000000"/>
                          </a:solidFill>
                          <a:effectLst/>
                          <a:latin typeface="Arial" panose="020B0604020202020204" pitchFamily="34" charset="0"/>
                          <a:ea typeface="MS Mincho"/>
                        </a:rPr>
                        <a:t>3</a:t>
                      </a:r>
                      <a:endParaRPr lang="ru-RU" sz="1400" dirty="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7143852"/>
                  </a:ext>
                </a:extLst>
              </a:tr>
              <a:tr h="0">
                <a:tc>
                  <a:txBody>
                    <a:bodyPr/>
                    <a:lstStyle/>
                    <a:p>
                      <a:pPr algn="just">
                        <a:spcAft>
                          <a:spcPts val="0"/>
                        </a:spcAft>
                      </a:pPr>
                      <a:r>
                        <a:rPr lang="ru-RU" sz="1400">
                          <a:solidFill>
                            <a:srgbClr val="000000"/>
                          </a:solidFill>
                          <a:effectLst/>
                          <a:latin typeface="Arial" panose="020B0604020202020204" pitchFamily="34" charset="0"/>
                          <a:ea typeface="MS Mincho"/>
                        </a:rPr>
                        <a:t>Очень возможно: Событие скорее произойдет, чем нет. </a:t>
                      </a:r>
                      <a:endParaRPr lang="ru-RU" sz="140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a:solidFill>
                            <a:srgbClr val="000000"/>
                          </a:solidFill>
                          <a:effectLst/>
                          <a:latin typeface="Arial" panose="020B0604020202020204" pitchFamily="34" charset="0"/>
                          <a:ea typeface="MS Mincho"/>
                        </a:rPr>
                        <a:t>4</a:t>
                      </a:r>
                      <a:endParaRPr lang="ru-RU" sz="140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0570946"/>
                  </a:ext>
                </a:extLst>
              </a:tr>
              <a:tr h="0">
                <a:tc>
                  <a:txBody>
                    <a:bodyPr/>
                    <a:lstStyle/>
                    <a:p>
                      <a:pPr algn="just">
                        <a:spcAft>
                          <a:spcPts val="0"/>
                        </a:spcAft>
                      </a:pPr>
                      <a:r>
                        <a:rPr lang="ru-RU" sz="1400" dirty="0">
                          <a:solidFill>
                            <a:srgbClr val="000000"/>
                          </a:solidFill>
                          <a:effectLst/>
                          <a:latin typeface="Arial" panose="020B0604020202020204" pitchFamily="34" charset="0"/>
                          <a:ea typeface="MS Mincho"/>
                        </a:rPr>
                        <a:t>Максимально вероятно: Максимальное ожидание появления события</a:t>
                      </a:r>
                      <a:endParaRPr lang="ru-RU" sz="1400" dirty="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dirty="0">
                          <a:solidFill>
                            <a:srgbClr val="000000"/>
                          </a:solidFill>
                          <a:effectLst/>
                          <a:latin typeface="Arial" panose="020B0604020202020204" pitchFamily="34" charset="0"/>
                          <a:ea typeface="MS Mincho"/>
                        </a:rPr>
                        <a:t>5</a:t>
                      </a:r>
                      <a:endParaRPr lang="ru-RU" sz="1400" dirty="0">
                        <a:solidFill>
                          <a:srgbClr val="000000"/>
                        </a:solidFill>
                        <a:effectLst/>
                        <a:latin typeface="Times New Roman" panose="02020603050405020304" pitchFamily="18" charset="0"/>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0340139"/>
                  </a:ext>
                </a:extLst>
              </a:tr>
            </a:tbl>
          </a:graphicData>
        </a:graphic>
      </p:graphicFrame>
    </p:spTree>
    <p:extLst>
      <p:ext uri="{BB962C8B-B14F-4D97-AF65-F5344CB8AC3E}">
        <p14:creationId xmlns:p14="http://schemas.microsoft.com/office/powerpoint/2010/main" val="309835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322216" y="2855290"/>
            <a:ext cx="7881257" cy="340756"/>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3" name="Скругленный прямоугольник 2"/>
          <p:cNvSpPr/>
          <p:nvPr/>
        </p:nvSpPr>
        <p:spPr bwMode="auto">
          <a:xfrm>
            <a:off x="322216" y="312739"/>
            <a:ext cx="7881257" cy="322987"/>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4098" name="TextBox 1"/>
          <p:cNvSpPr txBox="1">
            <a:spLocks noChangeArrowheads="1"/>
          </p:cNvSpPr>
          <p:nvPr/>
        </p:nvSpPr>
        <p:spPr bwMode="auto">
          <a:xfrm>
            <a:off x="322217" y="312738"/>
            <a:ext cx="8342358"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ru-RU" sz="1400" b="1" dirty="0">
                <a:latin typeface="+mn-lt"/>
              </a:rPr>
              <a:t>1) Are activities going on in your country to change reverification intervals?</a:t>
            </a:r>
            <a:endParaRPr lang="ru-RU" altLang="ru-RU" sz="1400" b="1" dirty="0">
              <a:latin typeface="+mn-lt"/>
            </a:endParaRPr>
          </a:p>
          <a:p>
            <a:pPr algn="just"/>
            <a:endParaRPr lang="en-US" altLang="ru-RU" sz="800" b="1" dirty="0" smtClean="0">
              <a:solidFill>
                <a:srgbClr val="990000"/>
              </a:solidFill>
              <a:latin typeface="+mn-lt"/>
            </a:endParaRPr>
          </a:p>
          <a:p>
            <a:pPr algn="just"/>
            <a:r>
              <a:rPr lang="en-US" altLang="ru-RU" sz="1600" b="1" dirty="0" smtClean="0">
                <a:solidFill>
                  <a:srgbClr val="990000"/>
                </a:solidFill>
                <a:latin typeface="+mn-lt"/>
              </a:rPr>
              <a:t>Yes </a:t>
            </a:r>
            <a:r>
              <a:rPr lang="en-US" altLang="ru-RU" sz="1600" b="1" dirty="0">
                <a:solidFill>
                  <a:srgbClr val="990000"/>
                </a:solidFill>
                <a:latin typeface="+mn-lt"/>
              </a:rPr>
              <a:t>they are. It is due to increasing competition on the market and differences in verification intervals earlier assigned for measuring instruments used in legal metrology </a:t>
            </a:r>
            <a:r>
              <a:rPr lang="en-US" altLang="ru-RU" sz="1600" b="1" dirty="0" smtClean="0">
                <a:solidFill>
                  <a:srgbClr val="990000"/>
                </a:solidFill>
                <a:latin typeface="+mn-lt"/>
              </a:rPr>
              <a:t>areas</a:t>
            </a:r>
            <a:r>
              <a:rPr lang="ru-RU" altLang="ru-RU" sz="1600" b="1" dirty="0" smtClean="0">
                <a:solidFill>
                  <a:srgbClr val="990000"/>
                </a:solidFill>
                <a:latin typeface="+mn-lt"/>
              </a:rPr>
              <a:t> </a:t>
            </a:r>
            <a:r>
              <a:rPr lang="en-US" altLang="ru-RU" sz="1600" b="1" dirty="0" smtClean="0">
                <a:solidFill>
                  <a:srgbClr val="990000"/>
                </a:solidFill>
                <a:latin typeface="+mn-lt"/>
              </a:rPr>
              <a:t>and requests of ministries. </a:t>
            </a:r>
            <a:r>
              <a:rPr lang="en-US" altLang="ru-RU" sz="1600" b="1" dirty="0">
                <a:solidFill>
                  <a:srgbClr val="990000"/>
                </a:solidFill>
                <a:latin typeface="+mn-lt"/>
              </a:rPr>
              <a:t>The situation urges regulation and unified values of </a:t>
            </a:r>
            <a:r>
              <a:rPr lang="en-US" altLang="ru-RU" sz="1600" b="1" dirty="0" smtClean="0">
                <a:solidFill>
                  <a:srgbClr val="990000"/>
                </a:solidFill>
                <a:latin typeface="+mn-lt"/>
              </a:rPr>
              <a:t>verification </a:t>
            </a:r>
            <a:r>
              <a:rPr lang="en-US" altLang="ru-RU" sz="1600" b="1" dirty="0">
                <a:solidFill>
                  <a:srgbClr val="990000"/>
                </a:solidFill>
                <a:latin typeface="+mn-lt"/>
              </a:rPr>
              <a:t>intervals which take into account the risk of use of measuring instruments beside their reliability proved by </a:t>
            </a:r>
            <a:r>
              <a:rPr lang="en-US" altLang="ru-RU" sz="1600" b="1" dirty="0" smtClean="0">
                <a:solidFill>
                  <a:srgbClr val="990000"/>
                </a:solidFill>
                <a:latin typeface="+mn-lt"/>
              </a:rPr>
              <a:t>testing in a competent laboratory</a:t>
            </a:r>
            <a:r>
              <a:rPr lang="en-US" altLang="ru-RU" sz="1600" b="1" dirty="0">
                <a:solidFill>
                  <a:srgbClr val="990000"/>
                </a:solidFill>
                <a:latin typeface="+mn-lt"/>
              </a:rPr>
              <a:t>.  </a:t>
            </a:r>
          </a:p>
          <a:p>
            <a:pPr algn="just"/>
            <a:r>
              <a:rPr lang="en-US" altLang="ru-RU" sz="1600" b="1" dirty="0">
                <a:solidFill>
                  <a:srgbClr val="990000"/>
                </a:solidFill>
                <a:latin typeface="+mn-lt"/>
              </a:rPr>
              <a:t>Also increased reliability of certain group of measuring instruments as well as economical reasons</a:t>
            </a:r>
            <a:r>
              <a:rPr lang="ru-RU" altLang="ru-RU" sz="1600" b="1" dirty="0">
                <a:solidFill>
                  <a:srgbClr val="990000"/>
                </a:solidFill>
                <a:latin typeface="+mn-lt"/>
              </a:rPr>
              <a:t> </a:t>
            </a:r>
            <a:r>
              <a:rPr lang="en-US" altLang="ru-RU" sz="1600" b="1" dirty="0">
                <a:solidFill>
                  <a:srgbClr val="990000"/>
                </a:solidFill>
                <a:latin typeface="+mn-lt"/>
              </a:rPr>
              <a:t>require change of verification intervals.  </a:t>
            </a:r>
            <a:endParaRPr lang="en-US" altLang="ru-RU" sz="1600" b="1" dirty="0" smtClean="0">
              <a:solidFill>
                <a:srgbClr val="990000"/>
              </a:solidFill>
              <a:latin typeface="+mn-lt"/>
            </a:endParaRPr>
          </a:p>
          <a:p>
            <a:pPr algn="just"/>
            <a:endParaRPr lang="en-US" altLang="ru-RU" sz="1600" b="1" dirty="0">
              <a:latin typeface="+mn-lt"/>
            </a:endParaRPr>
          </a:p>
          <a:p>
            <a:pPr algn="just"/>
            <a:r>
              <a:rPr lang="en-US" altLang="ru-RU" sz="1400" b="1" dirty="0" smtClean="0">
                <a:latin typeface="+mn-lt"/>
              </a:rPr>
              <a:t>1) </a:t>
            </a:r>
            <a:r>
              <a:rPr lang="ru-RU" altLang="ru-RU" sz="1400" b="1" dirty="0" smtClean="0">
                <a:latin typeface="+mn-lt"/>
              </a:rPr>
              <a:t>Проводятся ли работы по изменению </a:t>
            </a:r>
            <a:r>
              <a:rPr lang="ru-RU" altLang="ru-RU" sz="1400" b="1" dirty="0" err="1" smtClean="0">
                <a:latin typeface="+mn-lt"/>
              </a:rPr>
              <a:t>межповерочных</a:t>
            </a:r>
            <a:r>
              <a:rPr lang="ru-RU" altLang="ru-RU" sz="1400" b="1" dirty="0" smtClean="0">
                <a:latin typeface="+mn-lt"/>
              </a:rPr>
              <a:t> интервалов в Ваше стране</a:t>
            </a:r>
            <a:r>
              <a:rPr lang="en-US" altLang="ru-RU" sz="1400" b="1" dirty="0" smtClean="0">
                <a:latin typeface="+mn-lt"/>
              </a:rPr>
              <a:t>?</a:t>
            </a:r>
          </a:p>
          <a:p>
            <a:pPr algn="just"/>
            <a:endParaRPr lang="en-US" altLang="ru-RU" sz="800" b="1" dirty="0" smtClean="0">
              <a:solidFill>
                <a:srgbClr val="990000"/>
              </a:solidFill>
              <a:latin typeface="+mn-lt"/>
            </a:endParaRPr>
          </a:p>
          <a:p>
            <a:pPr algn="just"/>
            <a:r>
              <a:rPr lang="ru-RU" altLang="ru-RU" sz="1600" b="1" dirty="0" smtClean="0">
                <a:solidFill>
                  <a:srgbClr val="990000"/>
                </a:solidFill>
                <a:latin typeface="+mn-lt"/>
              </a:rPr>
              <a:t>Да, проводятся</a:t>
            </a:r>
            <a:r>
              <a:rPr lang="en-US" altLang="ru-RU" sz="1600" b="1" dirty="0" smtClean="0">
                <a:solidFill>
                  <a:srgbClr val="990000"/>
                </a:solidFill>
                <a:latin typeface="+mn-lt"/>
              </a:rPr>
              <a:t>. </a:t>
            </a:r>
            <a:r>
              <a:rPr lang="ru-RU" altLang="ru-RU" sz="1600" b="1" dirty="0" smtClean="0">
                <a:solidFill>
                  <a:srgbClr val="990000"/>
                </a:solidFill>
                <a:latin typeface="+mn-lt"/>
              </a:rPr>
              <a:t>Это вызвано возросшей конкуренцией на внутреннем рынке и из-за различий в </a:t>
            </a:r>
            <a:r>
              <a:rPr lang="ru-RU" altLang="ru-RU" sz="1600" b="1" dirty="0" err="1" smtClean="0">
                <a:solidFill>
                  <a:srgbClr val="990000"/>
                </a:solidFill>
                <a:latin typeface="+mn-lt"/>
              </a:rPr>
              <a:t>межповерочных</a:t>
            </a:r>
            <a:r>
              <a:rPr lang="ru-RU" altLang="ru-RU" sz="1600" b="1" dirty="0" smtClean="0">
                <a:solidFill>
                  <a:srgbClr val="990000"/>
                </a:solidFill>
                <a:latin typeface="+mn-lt"/>
              </a:rPr>
              <a:t> интервалах, ранее назначенных для отдельных типов средств измерений, применяемых в сфере законодательной метрологии, а так же запросов госорганов. </a:t>
            </a:r>
          </a:p>
          <a:p>
            <a:pPr algn="just"/>
            <a:r>
              <a:rPr lang="ru-RU" altLang="ru-RU" sz="1600" b="1" dirty="0" smtClean="0">
                <a:solidFill>
                  <a:srgbClr val="990000"/>
                </a:solidFill>
                <a:latin typeface="+mn-lt"/>
              </a:rPr>
              <a:t>Данная ситуация требует безотлагательного установления единых </a:t>
            </a:r>
            <a:r>
              <a:rPr lang="ru-RU" altLang="ru-RU" sz="1600" b="1" dirty="0" err="1" smtClean="0">
                <a:solidFill>
                  <a:srgbClr val="990000"/>
                </a:solidFill>
                <a:latin typeface="+mn-lt"/>
              </a:rPr>
              <a:t>межповерочных</a:t>
            </a:r>
            <a:r>
              <a:rPr lang="ru-RU" altLang="ru-RU" sz="1600" b="1" dirty="0" smtClean="0">
                <a:solidFill>
                  <a:srgbClr val="990000"/>
                </a:solidFill>
                <a:latin typeface="+mn-lt"/>
              </a:rPr>
              <a:t> интервалов, которые учитывают не только надежность средств измерений, подтвержденную компетентной лабораторией, но и риски  их применения.   </a:t>
            </a:r>
          </a:p>
          <a:p>
            <a:pPr algn="just"/>
            <a:r>
              <a:rPr lang="ru-RU" altLang="ru-RU" sz="1600" b="1" dirty="0" smtClean="0">
                <a:solidFill>
                  <a:srgbClr val="990000"/>
                </a:solidFill>
                <a:latin typeface="+mn-lt"/>
              </a:rPr>
              <a:t>Предпосылкой к изменению </a:t>
            </a:r>
            <a:r>
              <a:rPr lang="ru-RU" altLang="ru-RU" sz="1600" b="1" dirty="0" err="1" smtClean="0">
                <a:solidFill>
                  <a:srgbClr val="990000"/>
                </a:solidFill>
                <a:latin typeface="+mn-lt"/>
              </a:rPr>
              <a:t>межповерочных</a:t>
            </a:r>
            <a:r>
              <a:rPr lang="ru-RU" altLang="ru-RU" sz="1600" b="1" dirty="0" smtClean="0">
                <a:solidFill>
                  <a:srgbClr val="990000"/>
                </a:solidFill>
                <a:latin typeface="+mn-lt"/>
              </a:rPr>
              <a:t> интервалов также является возросшая надежность некоторых видов средств измерений, а также экономические нюансы их обслуживания в использовании. </a:t>
            </a:r>
            <a:endParaRPr lang="en-US" altLang="ru-RU" sz="1600" b="1" dirty="0">
              <a:solidFill>
                <a:srgbClr val="990000"/>
              </a:solidFill>
              <a:latin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72988" y="2370476"/>
            <a:ext cx="6606988" cy="646331"/>
          </a:xfrm>
          <a:prstGeom prst="rect">
            <a:avLst/>
          </a:prstGeom>
          <a:noFill/>
        </p:spPr>
        <p:txBody>
          <a:bodyPr wrap="square" rtlCol="0">
            <a:spAutoFit/>
          </a:bodyPr>
          <a:lstStyle/>
          <a:p>
            <a:pPr algn="ctr"/>
            <a:r>
              <a:rPr lang="ru-RU" sz="3600" b="1" dirty="0" smtClean="0">
                <a:solidFill>
                  <a:srgbClr val="990000"/>
                </a:solidFill>
                <a:latin typeface="+mn-lt"/>
              </a:rPr>
              <a:t>Спасибо за внимание!</a:t>
            </a:r>
            <a:endParaRPr lang="ru-RU" sz="3600" b="1" dirty="0">
              <a:solidFill>
                <a:srgbClr val="990000"/>
              </a:solidFill>
              <a:latin typeface="+mn-lt"/>
            </a:endParaRPr>
          </a:p>
        </p:txBody>
      </p:sp>
    </p:spTree>
    <p:extLst>
      <p:ext uri="{BB962C8B-B14F-4D97-AF65-F5344CB8AC3E}">
        <p14:creationId xmlns:p14="http://schemas.microsoft.com/office/powerpoint/2010/main" val="2507995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300038" y="180975"/>
            <a:ext cx="6405562" cy="957943"/>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2" name="Скругленный прямоугольник 1"/>
          <p:cNvSpPr/>
          <p:nvPr/>
        </p:nvSpPr>
        <p:spPr bwMode="auto">
          <a:xfrm>
            <a:off x="300037" y="3317973"/>
            <a:ext cx="6475231" cy="957943"/>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5122" name="Прямоугольник 6"/>
          <p:cNvSpPr>
            <a:spLocks noChangeArrowheads="1"/>
          </p:cNvSpPr>
          <p:nvPr/>
        </p:nvSpPr>
        <p:spPr bwMode="auto">
          <a:xfrm>
            <a:off x="300037" y="180975"/>
            <a:ext cx="8739459" cy="658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ru-RU" sz="1400" b="1" dirty="0">
                <a:latin typeface="+mn-lt"/>
              </a:rPr>
              <a:t>2) How are reverification intervals fixed in your country: </a:t>
            </a:r>
          </a:p>
          <a:p>
            <a:r>
              <a:rPr lang="en-US" altLang="ru-RU" sz="1400" b="1" dirty="0">
                <a:latin typeface="+mn-lt"/>
              </a:rPr>
              <a:t>a) On which basis? </a:t>
            </a:r>
          </a:p>
          <a:p>
            <a:r>
              <a:rPr lang="en-US" altLang="ru-RU" sz="1400" b="1" dirty="0">
                <a:latin typeface="+mn-lt"/>
              </a:rPr>
              <a:t>b) Who is responsible to fix the intervals? </a:t>
            </a:r>
          </a:p>
          <a:p>
            <a:r>
              <a:rPr lang="en-US" altLang="ru-RU" sz="1400" b="1" dirty="0">
                <a:latin typeface="+mn-lt"/>
              </a:rPr>
              <a:t>c) Where are the  reverification intervals listed resp. in which document? </a:t>
            </a:r>
          </a:p>
          <a:p>
            <a:endParaRPr lang="ru-RU" altLang="ru-RU" sz="800" b="1" dirty="0" smtClean="0">
              <a:solidFill>
                <a:srgbClr val="C00000"/>
              </a:solidFill>
              <a:latin typeface="+mn-lt"/>
            </a:endParaRPr>
          </a:p>
          <a:p>
            <a:r>
              <a:rPr lang="en-US" altLang="ru-RU" sz="1600" b="1" dirty="0" smtClean="0">
                <a:solidFill>
                  <a:srgbClr val="990000"/>
                </a:solidFill>
                <a:latin typeface="+mn-lt"/>
              </a:rPr>
              <a:t>a</a:t>
            </a:r>
            <a:r>
              <a:rPr lang="en-US" altLang="ru-RU" sz="1600" b="1" dirty="0">
                <a:solidFill>
                  <a:srgbClr val="990000"/>
                </a:solidFill>
                <a:latin typeface="+mn-lt"/>
              </a:rPr>
              <a:t>) Up to now they were “historically accepted”. Today they are set according to theoretical </a:t>
            </a:r>
            <a:r>
              <a:rPr lang="en-US" altLang="ru-RU" sz="1600" b="1" dirty="0" smtClean="0">
                <a:solidFill>
                  <a:srgbClr val="990000"/>
                </a:solidFill>
                <a:latin typeface="+mn-lt"/>
              </a:rPr>
              <a:t>calculations</a:t>
            </a:r>
            <a:r>
              <a:rPr lang="ru-RU" altLang="ru-RU" sz="1600" b="1" dirty="0" smtClean="0">
                <a:solidFill>
                  <a:srgbClr val="990000"/>
                </a:solidFill>
                <a:latin typeface="+mn-lt"/>
              </a:rPr>
              <a:t>, </a:t>
            </a:r>
            <a:r>
              <a:rPr lang="en-US" altLang="ru-RU" sz="1600" b="1" dirty="0" smtClean="0">
                <a:solidFill>
                  <a:srgbClr val="990000"/>
                </a:solidFill>
                <a:latin typeface="+mn-lt"/>
              </a:rPr>
              <a:t>based on reliability test results, and </a:t>
            </a:r>
            <a:r>
              <a:rPr lang="en-US" altLang="ru-RU" sz="1600" b="1" dirty="0">
                <a:solidFill>
                  <a:srgbClr val="990000"/>
                </a:solidFill>
                <a:latin typeface="+mn-lt"/>
              </a:rPr>
              <a:t>statistics of verifications in use. In 2020 risk analysis will be incorporated.     </a:t>
            </a:r>
          </a:p>
          <a:p>
            <a:r>
              <a:rPr lang="en-US" altLang="ru-RU" sz="1600" b="1" dirty="0">
                <a:solidFill>
                  <a:srgbClr val="990000"/>
                </a:solidFill>
                <a:latin typeface="+mn-lt"/>
              </a:rPr>
              <a:t>b) The verification intervals in legal metrology are specified by </a:t>
            </a:r>
            <a:r>
              <a:rPr lang="en-US" altLang="ru-RU" sz="1600" b="1" dirty="0" err="1">
                <a:solidFill>
                  <a:srgbClr val="990000"/>
                </a:solidFill>
                <a:latin typeface="+mn-lt"/>
              </a:rPr>
              <a:t>Gosstandart</a:t>
            </a:r>
            <a:r>
              <a:rPr lang="en-US" altLang="ru-RU" sz="1600" b="1" dirty="0">
                <a:solidFill>
                  <a:srgbClr val="990000"/>
                </a:solidFill>
                <a:latin typeface="+mn-lt"/>
              </a:rPr>
              <a:t> and indicated 1) in State register of approved types of measuring instruments 2) in directive of </a:t>
            </a:r>
            <a:r>
              <a:rPr lang="en-US" altLang="ru-RU" sz="1600" b="1" dirty="0" err="1">
                <a:solidFill>
                  <a:srgbClr val="990000"/>
                </a:solidFill>
                <a:latin typeface="+mn-lt"/>
              </a:rPr>
              <a:t>Gosstandart</a:t>
            </a:r>
            <a:r>
              <a:rPr lang="en-US" altLang="ru-RU" sz="1600" b="1" dirty="0">
                <a:solidFill>
                  <a:srgbClr val="990000"/>
                </a:solidFill>
                <a:latin typeface="+mn-lt"/>
              </a:rPr>
              <a:t> </a:t>
            </a:r>
            <a:r>
              <a:rPr lang="ru-RU" altLang="ru-RU" sz="1600" b="1" dirty="0">
                <a:solidFill>
                  <a:srgbClr val="990000"/>
                </a:solidFill>
                <a:latin typeface="+mn-lt"/>
              </a:rPr>
              <a:t>№</a:t>
            </a:r>
            <a:r>
              <a:rPr lang="en-US" altLang="ru-RU" sz="1600" b="1" dirty="0">
                <a:solidFill>
                  <a:srgbClr val="990000"/>
                </a:solidFill>
                <a:latin typeface="+mn-lt"/>
              </a:rPr>
              <a:t> 17 .</a:t>
            </a:r>
          </a:p>
          <a:p>
            <a:r>
              <a:rPr lang="en-US" altLang="ru-RU" sz="1600" b="1" dirty="0">
                <a:solidFill>
                  <a:srgbClr val="990000"/>
                </a:solidFill>
                <a:latin typeface="+mn-lt"/>
              </a:rPr>
              <a:t>c) Directive of </a:t>
            </a:r>
            <a:r>
              <a:rPr lang="en-US" altLang="ru-RU" sz="1600" b="1" dirty="0" err="1">
                <a:solidFill>
                  <a:srgbClr val="990000"/>
                </a:solidFill>
                <a:latin typeface="+mn-lt"/>
              </a:rPr>
              <a:t>Gosstandart</a:t>
            </a:r>
            <a:r>
              <a:rPr lang="en-US" altLang="ru-RU" sz="1600" b="1" dirty="0">
                <a:solidFill>
                  <a:srgbClr val="990000"/>
                </a:solidFill>
                <a:latin typeface="+mn-lt"/>
              </a:rPr>
              <a:t> </a:t>
            </a:r>
            <a:r>
              <a:rPr lang="ru-RU" altLang="ru-RU" sz="1600" b="1" dirty="0">
                <a:solidFill>
                  <a:srgbClr val="990000"/>
                </a:solidFill>
                <a:latin typeface="+mn-lt"/>
              </a:rPr>
              <a:t>№</a:t>
            </a:r>
            <a:r>
              <a:rPr lang="en-US" altLang="ru-RU" sz="1600" b="1" dirty="0">
                <a:solidFill>
                  <a:srgbClr val="990000"/>
                </a:solidFill>
                <a:latin typeface="+mn-lt"/>
              </a:rPr>
              <a:t> 17, 2007. This directive underpins the national law on metrology</a:t>
            </a:r>
          </a:p>
          <a:p>
            <a:endParaRPr lang="ru-RU" altLang="ru-RU" sz="1400" b="1" dirty="0" smtClean="0">
              <a:latin typeface="+mn-lt"/>
            </a:endParaRPr>
          </a:p>
          <a:p>
            <a:r>
              <a:rPr lang="ru-RU" altLang="ru-RU" sz="1400" b="1" dirty="0" smtClean="0">
                <a:latin typeface="+mn-lt"/>
              </a:rPr>
              <a:t>2) Как устанавливаются </a:t>
            </a:r>
            <a:r>
              <a:rPr lang="ru-RU" altLang="ru-RU" sz="1400" b="1" dirty="0" err="1" smtClean="0">
                <a:latin typeface="+mn-lt"/>
              </a:rPr>
              <a:t>межповерочные</a:t>
            </a:r>
            <a:r>
              <a:rPr lang="ru-RU" altLang="ru-RU" sz="1400" b="1" dirty="0" smtClean="0">
                <a:latin typeface="+mn-lt"/>
              </a:rPr>
              <a:t> интервалы в стране?</a:t>
            </a:r>
          </a:p>
          <a:p>
            <a:r>
              <a:rPr lang="en-US" altLang="ru-RU" sz="1400" b="1" dirty="0">
                <a:latin typeface="+mn-lt"/>
              </a:rPr>
              <a:t>a</a:t>
            </a:r>
            <a:r>
              <a:rPr lang="ru-RU" altLang="ru-RU" sz="1400" b="1" dirty="0" smtClean="0">
                <a:latin typeface="+mn-lt"/>
              </a:rPr>
              <a:t>) на каком основании?</a:t>
            </a:r>
          </a:p>
          <a:p>
            <a:r>
              <a:rPr lang="en-US" altLang="ru-RU" sz="1400" b="1" dirty="0" smtClean="0">
                <a:latin typeface="+mn-lt"/>
              </a:rPr>
              <a:t>b</a:t>
            </a:r>
            <a:r>
              <a:rPr lang="ru-RU" altLang="ru-RU" sz="1400" b="1" dirty="0" smtClean="0">
                <a:latin typeface="+mn-lt"/>
              </a:rPr>
              <a:t>) кто отвечает за установление?</a:t>
            </a:r>
          </a:p>
          <a:p>
            <a:r>
              <a:rPr lang="en-US" altLang="ru-RU" sz="1400" b="1" dirty="0" smtClean="0">
                <a:latin typeface="+mn-lt"/>
              </a:rPr>
              <a:t>c</a:t>
            </a:r>
            <a:r>
              <a:rPr lang="ru-RU" altLang="ru-RU" sz="1400" b="1" dirty="0" smtClean="0">
                <a:latin typeface="+mn-lt"/>
              </a:rPr>
              <a:t>) в каком документе указаны?</a:t>
            </a:r>
          </a:p>
          <a:p>
            <a:endParaRPr lang="ru-RU" altLang="ru-RU" sz="800" b="1" dirty="0" smtClean="0">
              <a:solidFill>
                <a:srgbClr val="990000"/>
              </a:solidFill>
              <a:latin typeface="+mn-lt"/>
            </a:endParaRPr>
          </a:p>
          <a:p>
            <a:r>
              <a:rPr lang="ru-RU" altLang="ru-RU" sz="1600" b="1" dirty="0" smtClean="0">
                <a:solidFill>
                  <a:srgbClr val="990000"/>
                </a:solidFill>
                <a:latin typeface="+mn-lt"/>
              </a:rPr>
              <a:t>а) МПИ в сфере законодательной метрологии установлены «исторически». В данный момент их устанавливают исходя из теоретических расчетов, используя результаты испытаний на надежность, а также на основании статистики поверки. С 2020 года будет применен анализ рисков применения.   </a:t>
            </a:r>
            <a:endParaRPr lang="en-US" altLang="ru-RU" sz="1600" b="1" dirty="0" smtClean="0">
              <a:solidFill>
                <a:srgbClr val="990000"/>
              </a:solidFill>
              <a:latin typeface="+mn-lt"/>
            </a:endParaRPr>
          </a:p>
          <a:p>
            <a:r>
              <a:rPr lang="ru-RU" altLang="ru-RU" sz="1600" b="1" dirty="0" smtClean="0">
                <a:solidFill>
                  <a:srgbClr val="990000"/>
                </a:solidFill>
                <a:latin typeface="+mn-lt"/>
              </a:rPr>
              <a:t>б) МПИ в сфере законодательной метрологии устанавливаются </a:t>
            </a:r>
            <a:r>
              <a:rPr lang="ru-RU" altLang="ru-RU" sz="1600" b="1" dirty="0" err="1" smtClean="0">
                <a:solidFill>
                  <a:srgbClr val="990000"/>
                </a:solidFill>
                <a:latin typeface="+mn-lt"/>
              </a:rPr>
              <a:t>Госстандантом</a:t>
            </a:r>
            <a:r>
              <a:rPr lang="ru-RU" altLang="ru-RU" sz="1600" b="1" dirty="0" smtClean="0">
                <a:solidFill>
                  <a:srgbClr val="990000"/>
                </a:solidFill>
                <a:latin typeface="+mn-lt"/>
              </a:rPr>
              <a:t> и указаны 1) в Государственном реестре средств измерений  и 2) в Постановлении </a:t>
            </a:r>
            <a:r>
              <a:rPr lang="ru-RU" altLang="ru-RU" sz="1600" b="1" dirty="0" err="1" smtClean="0">
                <a:solidFill>
                  <a:srgbClr val="990000"/>
                </a:solidFill>
                <a:latin typeface="+mn-lt"/>
              </a:rPr>
              <a:t>Госстанданта</a:t>
            </a:r>
            <a:r>
              <a:rPr lang="ru-RU" altLang="ru-RU" sz="1600" b="1" dirty="0" smtClean="0">
                <a:solidFill>
                  <a:srgbClr val="990000"/>
                </a:solidFill>
                <a:latin typeface="+mn-lt"/>
              </a:rPr>
              <a:t> №17;</a:t>
            </a:r>
          </a:p>
          <a:p>
            <a:r>
              <a:rPr lang="ru-RU" altLang="ru-RU" sz="1600" b="1" dirty="0" smtClean="0">
                <a:solidFill>
                  <a:srgbClr val="990000"/>
                </a:solidFill>
                <a:latin typeface="+mn-lt"/>
              </a:rPr>
              <a:t>с) Постановление Госстандарта №17, 2007. Данное постановление разработано в развитие норм Закона «Об обеспечении единства измерений».   </a:t>
            </a:r>
            <a:endParaRPr lang="ru-RU" altLang="ru-RU" sz="1600" b="1" dirty="0">
              <a:solidFill>
                <a:srgbClr val="990000"/>
              </a:solidFill>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bwMode="auto">
          <a:xfrm>
            <a:off x="322216" y="3229975"/>
            <a:ext cx="8316687" cy="549544"/>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3" name="Скругленный прямоугольник 2"/>
          <p:cNvSpPr/>
          <p:nvPr/>
        </p:nvSpPr>
        <p:spPr bwMode="auto">
          <a:xfrm>
            <a:off x="322216" y="215900"/>
            <a:ext cx="8316687" cy="489495"/>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smtClean="0">
              <a:ln>
                <a:noFill/>
              </a:ln>
              <a:solidFill>
                <a:schemeClr val="tx1"/>
              </a:solidFill>
              <a:effectLst/>
              <a:latin typeface="Times New Roman" pitchFamily="18" charset="0"/>
            </a:endParaRPr>
          </a:p>
        </p:txBody>
      </p:sp>
      <p:sp>
        <p:nvSpPr>
          <p:cNvPr id="6146" name="Прямоугольник 5"/>
          <p:cNvSpPr>
            <a:spLocks noChangeArrowheads="1"/>
          </p:cNvSpPr>
          <p:nvPr/>
        </p:nvSpPr>
        <p:spPr bwMode="auto">
          <a:xfrm>
            <a:off x="322216" y="215900"/>
            <a:ext cx="8604297" cy="641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ru-RU" sz="1400" b="1" dirty="0">
                <a:latin typeface="+mn-lt"/>
              </a:rPr>
              <a:t>3) Was there a change of reverification intervals for one or more measuring instruments? If yes, what has been the reason for? </a:t>
            </a:r>
          </a:p>
          <a:p>
            <a:endParaRPr lang="en-US" altLang="ru-RU" sz="900" b="1" dirty="0">
              <a:solidFill>
                <a:srgbClr val="003366"/>
              </a:solidFill>
              <a:latin typeface="+mn-lt"/>
            </a:endParaRPr>
          </a:p>
          <a:p>
            <a:r>
              <a:rPr lang="en-US" altLang="ru-RU" sz="1600" b="1" dirty="0">
                <a:solidFill>
                  <a:srgbClr val="990000"/>
                </a:solidFill>
                <a:latin typeface="+mn-lt"/>
              </a:rPr>
              <a:t>As follows from point 2) there is a directive of </a:t>
            </a:r>
            <a:r>
              <a:rPr lang="en-US" altLang="ru-RU" sz="1600" b="1" dirty="0" err="1">
                <a:solidFill>
                  <a:srgbClr val="990000"/>
                </a:solidFill>
                <a:latin typeface="+mn-lt"/>
              </a:rPr>
              <a:t>Gosstandart</a:t>
            </a:r>
            <a:r>
              <a:rPr lang="en-US" altLang="ru-RU" sz="1600" b="1" dirty="0">
                <a:solidFill>
                  <a:srgbClr val="990000"/>
                </a:solidFill>
                <a:latin typeface="+mn-lt"/>
              </a:rPr>
              <a:t> which actually is difficult to amend and the State register which is more flexible in this aspect. The State register shows two verification intervals: 1</a:t>
            </a:r>
            <a:r>
              <a:rPr lang="en-US" altLang="ru-RU" sz="1600" b="1" baseline="30000" dirty="0">
                <a:solidFill>
                  <a:srgbClr val="990000"/>
                </a:solidFill>
                <a:latin typeface="+mn-lt"/>
              </a:rPr>
              <a:t>st</a:t>
            </a:r>
            <a:r>
              <a:rPr lang="en-US" altLang="ru-RU" sz="1600" b="1" dirty="0">
                <a:solidFill>
                  <a:srgbClr val="990000"/>
                </a:solidFill>
                <a:latin typeface="+mn-lt"/>
              </a:rPr>
              <a:t> – for use in legal metrology and 2</a:t>
            </a:r>
            <a:r>
              <a:rPr lang="en-US" altLang="ru-RU" sz="1600" b="1" baseline="30000" dirty="0">
                <a:solidFill>
                  <a:srgbClr val="990000"/>
                </a:solidFill>
                <a:latin typeface="+mn-lt"/>
              </a:rPr>
              <a:t>nd</a:t>
            </a:r>
            <a:r>
              <a:rPr lang="en-US" altLang="ru-RU" sz="1600" b="1" dirty="0">
                <a:solidFill>
                  <a:srgbClr val="990000"/>
                </a:solidFill>
                <a:latin typeface="+mn-lt"/>
              </a:rPr>
              <a:t> – outside legal metrology. Decision regarding verification interval of a certain type of measuring instruments is taken considering the Directive </a:t>
            </a:r>
            <a:r>
              <a:rPr lang="ru-RU" altLang="ru-RU" sz="1600" b="1" dirty="0">
                <a:solidFill>
                  <a:srgbClr val="990000"/>
                </a:solidFill>
                <a:latin typeface="+mn-lt"/>
              </a:rPr>
              <a:t>№</a:t>
            </a:r>
            <a:r>
              <a:rPr lang="en-US" altLang="ru-RU" sz="1600" b="1" dirty="0">
                <a:solidFill>
                  <a:srgbClr val="990000"/>
                </a:solidFill>
                <a:latin typeface="+mn-lt"/>
              </a:rPr>
              <a:t>17</a:t>
            </a:r>
            <a:r>
              <a:rPr lang="ru-RU" altLang="ru-RU" sz="1600" b="1" dirty="0">
                <a:solidFill>
                  <a:srgbClr val="990000"/>
                </a:solidFill>
                <a:latin typeface="+mn-lt"/>
              </a:rPr>
              <a:t> </a:t>
            </a:r>
            <a:r>
              <a:rPr lang="en-US" altLang="ru-RU" sz="1600" b="1" dirty="0">
                <a:solidFill>
                  <a:srgbClr val="990000"/>
                </a:solidFill>
                <a:latin typeface="+mn-lt"/>
              </a:rPr>
              <a:t>and results of reliability tests, if any, or statistic of periodic verifications.  </a:t>
            </a:r>
          </a:p>
          <a:p>
            <a:r>
              <a:rPr lang="en-US" altLang="ru-RU" sz="1600" b="1" dirty="0">
                <a:solidFill>
                  <a:srgbClr val="990000"/>
                </a:solidFill>
                <a:latin typeface="+mn-lt"/>
              </a:rPr>
              <a:t>State register indicate different LM verification intervals for the same group of measuring instruments and manufacturers with smaller verification intervals seek to increasing them in order to stay competitive on the market.  </a:t>
            </a:r>
            <a:endParaRPr lang="en-US" altLang="ru-RU" sz="1600" b="1" dirty="0" smtClean="0">
              <a:solidFill>
                <a:srgbClr val="990000"/>
              </a:solidFill>
              <a:latin typeface="+mn-lt"/>
            </a:endParaRPr>
          </a:p>
          <a:p>
            <a:endParaRPr lang="en-US" altLang="ru-RU" sz="1600" b="1" dirty="0">
              <a:solidFill>
                <a:srgbClr val="990000"/>
              </a:solidFill>
              <a:latin typeface="+mn-lt"/>
            </a:endParaRPr>
          </a:p>
          <a:p>
            <a:r>
              <a:rPr lang="en-US" altLang="ru-RU" sz="1400" b="1" dirty="0">
                <a:latin typeface="+mn-lt"/>
              </a:rPr>
              <a:t>3) </a:t>
            </a:r>
            <a:r>
              <a:rPr lang="ru-RU" sz="1400" b="1" dirty="0">
                <a:latin typeface="+mj-lt"/>
              </a:rPr>
              <a:t>Изменялись ли </a:t>
            </a:r>
            <a:r>
              <a:rPr lang="ru-RU" sz="1400" b="1" dirty="0" err="1">
                <a:latin typeface="+mj-lt"/>
              </a:rPr>
              <a:t>межповерочные</a:t>
            </a:r>
            <a:r>
              <a:rPr lang="ru-RU" sz="1400" b="1" dirty="0">
                <a:latin typeface="+mj-lt"/>
              </a:rPr>
              <a:t> интервалы для одного или нескольких средств измерений? </a:t>
            </a:r>
            <a:r>
              <a:rPr lang="en-US" sz="1400" b="1" dirty="0">
                <a:latin typeface="+mj-lt"/>
              </a:rPr>
              <a:t> </a:t>
            </a:r>
            <a:r>
              <a:rPr lang="ru-RU" sz="1400" b="1" dirty="0">
                <a:latin typeface="+mj-lt"/>
              </a:rPr>
              <a:t>Если да, то по какой причине</a:t>
            </a:r>
            <a:r>
              <a:rPr lang="en-US" altLang="ru-RU" sz="1400" b="1" dirty="0">
                <a:latin typeface="+mj-lt"/>
              </a:rPr>
              <a:t>? </a:t>
            </a:r>
            <a:endParaRPr lang="en-US" altLang="ru-RU" sz="1400" b="1" dirty="0">
              <a:latin typeface="+mj-lt"/>
            </a:endParaRPr>
          </a:p>
          <a:p>
            <a:endParaRPr lang="en-US" altLang="ru-RU" sz="1000" b="1" dirty="0" smtClean="0">
              <a:solidFill>
                <a:srgbClr val="003366"/>
              </a:solidFill>
              <a:latin typeface="+mn-lt"/>
            </a:endParaRPr>
          </a:p>
          <a:p>
            <a:r>
              <a:rPr lang="ru-RU" altLang="ru-RU" sz="1600" b="1" dirty="0" smtClean="0">
                <a:solidFill>
                  <a:srgbClr val="990000"/>
                </a:solidFill>
                <a:latin typeface="+mn-lt"/>
              </a:rPr>
              <a:t>В продолжение ответа по п.2: Имеется постановление Госстандарта, в которое сложно вносить изменения, и Государственный реестр средств измерений, который более «гибкий» в части внесения изменений.  </a:t>
            </a:r>
            <a:r>
              <a:rPr lang="ru-RU" altLang="ru-RU" sz="1600" b="1" dirty="0" err="1" smtClean="0">
                <a:solidFill>
                  <a:srgbClr val="990000"/>
                </a:solidFill>
                <a:latin typeface="+mn-lt"/>
              </a:rPr>
              <a:t>Госреестр</a:t>
            </a:r>
            <a:r>
              <a:rPr lang="ru-RU" altLang="ru-RU" sz="1600" b="1" dirty="0" smtClean="0">
                <a:solidFill>
                  <a:srgbClr val="990000"/>
                </a:solidFill>
                <a:latin typeface="+mn-lt"/>
              </a:rPr>
              <a:t>  содержит два МПИ: 1) – для применения в сфере законодательной метрологии; 2) – вне СЗМ. Решение о назначении МПИ для конкретного типа средства измерений назначается исходя из МПИ, указанного в Постановлении №17 и с учетом материалов испытаний на надежность, если проведены, а также статистики периодических поверок. </a:t>
            </a:r>
          </a:p>
          <a:p>
            <a:r>
              <a:rPr lang="ru-RU" altLang="ru-RU" sz="1600" b="1" dirty="0" err="1" smtClean="0">
                <a:solidFill>
                  <a:srgbClr val="990000"/>
                </a:solidFill>
                <a:latin typeface="+mn-lt"/>
              </a:rPr>
              <a:t>Госреестр</a:t>
            </a:r>
            <a:r>
              <a:rPr lang="ru-RU" altLang="ru-RU" sz="1600" b="1" dirty="0" smtClean="0">
                <a:solidFill>
                  <a:srgbClr val="990000"/>
                </a:solidFill>
                <a:latin typeface="+mn-lt"/>
              </a:rPr>
              <a:t> содержит разные МПИ для приборов одного вида и изготовители средств измерений с небольшими МПИ стремятся к их увеличению.  </a:t>
            </a:r>
            <a:endParaRPr lang="en-US" altLang="ru-RU" sz="1600" b="1" dirty="0">
              <a:solidFill>
                <a:srgbClr val="990000"/>
              </a:solidFill>
              <a:latin typeface="+mn-lt"/>
            </a:endParaRPr>
          </a:p>
          <a:p>
            <a:endParaRPr lang="en-US" altLang="ru-RU" sz="1600" b="1" dirty="0">
              <a:solidFill>
                <a:srgbClr val="003366"/>
              </a:solidFill>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65411" y="1456076"/>
            <a:ext cx="7148969" cy="2308324"/>
          </a:xfrm>
          <a:prstGeom prst="rect">
            <a:avLst/>
          </a:prstGeom>
          <a:noFill/>
        </p:spPr>
        <p:txBody>
          <a:bodyPr wrap="square" rtlCol="0">
            <a:spAutoFit/>
          </a:bodyPr>
          <a:lstStyle/>
          <a:p>
            <a:r>
              <a:rPr lang="ru-RU" sz="3600" b="1" dirty="0" smtClean="0">
                <a:solidFill>
                  <a:srgbClr val="990000"/>
                </a:solidFill>
                <a:latin typeface="+mn-lt"/>
              </a:rPr>
              <a:t>Теоретический расчет МПИ на основе показателей</a:t>
            </a:r>
            <a:r>
              <a:rPr lang="en-US" sz="3600" b="1" dirty="0" smtClean="0">
                <a:solidFill>
                  <a:srgbClr val="990000"/>
                </a:solidFill>
                <a:latin typeface="+mn-lt"/>
              </a:rPr>
              <a:t> </a:t>
            </a:r>
            <a:r>
              <a:rPr lang="ru-RU" sz="3600" b="1" dirty="0" smtClean="0">
                <a:solidFill>
                  <a:srgbClr val="990000"/>
                </a:solidFill>
                <a:latin typeface="+mn-lt"/>
              </a:rPr>
              <a:t>надежности, полученных при соответствующих испытаниях    </a:t>
            </a:r>
            <a:endParaRPr lang="ru-RU" sz="3600" b="1" dirty="0">
              <a:solidFill>
                <a:srgbClr val="990000"/>
              </a:solidFill>
              <a:latin typeface="+mn-lt"/>
            </a:endParaRPr>
          </a:p>
        </p:txBody>
      </p:sp>
    </p:spTree>
    <p:extLst>
      <p:ext uri="{BB962C8B-B14F-4D97-AF65-F5344CB8AC3E}">
        <p14:creationId xmlns:p14="http://schemas.microsoft.com/office/powerpoint/2010/main" val="317364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22217" y="938195"/>
            <a:ext cx="8597153" cy="4524315"/>
          </a:xfrm>
          <a:prstGeom prst="rect">
            <a:avLst/>
          </a:prstGeom>
        </p:spPr>
        <p:txBody>
          <a:bodyPr wrap="square">
            <a:spAutoFit/>
          </a:bodyPr>
          <a:lstStyle/>
          <a:p>
            <a:pPr algn="just">
              <a:spcAft>
                <a:spcPts val="0"/>
              </a:spcAft>
            </a:pPr>
            <a:r>
              <a:rPr lang="ru-RU" sz="1600" dirty="0" smtClean="0">
                <a:solidFill>
                  <a:schemeClr val="accent4">
                    <a:lumMod val="10000"/>
                  </a:schemeClr>
                </a:solidFill>
                <a:latin typeface="+mn-lt"/>
                <a:ea typeface="MS Mincho"/>
              </a:rPr>
              <a:t>Первичный МПИ </a:t>
            </a:r>
            <a:r>
              <a:rPr lang="ru-RU" sz="1600" dirty="0">
                <a:solidFill>
                  <a:schemeClr val="accent4">
                    <a:lumMod val="10000"/>
                  </a:schemeClr>
                </a:solidFill>
                <a:latin typeface="+mn-lt"/>
                <a:ea typeface="MS Mincho"/>
              </a:rPr>
              <a:t>назначается для типов средств измерений, которые впервые попадают на рынок страны как после государственных приемочных испытаний, так и в рамках процедуры признания результатов испытаний и утверждения типа. </a:t>
            </a:r>
          </a:p>
          <a:p>
            <a:pPr algn="just">
              <a:spcAft>
                <a:spcPts val="0"/>
              </a:spcAft>
            </a:pPr>
            <a:r>
              <a:rPr lang="ru-RU" sz="1600" dirty="0" smtClean="0">
                <a:solidFill>
                  <a:schemeClr val="accent4">
                    <a:lumMod val="10000"/>
                  </a:schemeClr>
                </a:solidFill>
                <a:latin typeface="+mn-lt"/>
                <a:ea typeface="MS Mincho"/>
              </a:rPr>
              <a:t>Для </a:t>
            </a:r>
            <a:r>
              <a:rPr lang="ru-RU" sz="1600" dirty="0">
                <a:solidFill>
                  <a:schemeClr val="accent4">
                    <a:lumMod val="10000"/>
                  </a:schemeClr>
                </a:solidFill>
                <a:latin typeface="+mn-lt"/>
                <a:ea typeface="MS Mincho"/>
              </a:rPr>
              <a:t>оценки первичного </a:t>
            </a:r>
            <a:r>
              <a:rPr lang="ru-RU" sz="1600" dirty="0" smtClean="0">
                <a:solidFill>
                  <a:schemeClr val="accent4">
                    <a:lumMod val="10000"/>
                  </a:schemeClr>
                </a:solidFill>
                <a:latin typeface="+mn-lt"/>
                <a:ea typeface="MS Mincho"/>
              </a:rPr>
              <a:t>МПИ </a:t>
            </a:r>
            <a:r>
              <a:rPr lang="ru-RU" sz="1600" dirty="0">
                <a:solidFill>
                  <a:schemeClr val="accent4">
                    <a:lumMod val="10000"/>
                  </a:schemeClr>
                </a:solidFill>
                <a:latin typeface="+mn-lt"/>
                <a:ea typeface="MS Mincho"/>
              </a:rPr>
              <a:t>СИ изготовитель или уполномоченное им лицо представляет на экспертизу утвержденные и заверенные копии следующих документов (указаны в порядке предпочтения):</a:t>
            </a:r>
          </a:p>
          <a:p>
            <a:pPr algn="just">
              <a:spcAft>
                <a:spcPts val="0"/>
              </a:spcAft>
            </a:pPr>
            <a:endParaRPr lang="ru-RU" sz="1600" dirty="0" smtClean="0">
              <a:solidFill>
                <a:schemeClr val="accent4">
                  <a:lumMod val="10000"/>
                </a:schemeClr>
              </a:solidFill>
              <a:latin typeface="+mn-lt"/>
              <a:ea typeface="MS Mincho"/>
            </a:endParaRPr>
          </a:p>
          <a:p>
            <a:pPr algn="just">
              <a:spcAft>
                <a:spcPts val="0"/>
              </a:spcAft>
            </a:pPr>
            <a:r>
              <a:rPr lang="ru-RU" sz="1600" b="1" dirty="0" smtClean="0">
                <a:solidFill>
                  <a:schemeClr val="accent4">
                    <a:lumMod val="10000"/>
                  </a:schemeClr>
                </a:solidFill>
                <a:latin typeface="+mn-lt"/>
                <a:ea typeface="MS Mincho"/>
              </a:rPr>
              <a:t>1</a:t>
            </a:r>
            <a:r>
              <a:rPr lang="ru-RU" sz="1600" b="1" dirty="0">
                <a:solidFill>
                  <a:schemeClr val="accent4">
                    <a:lumMod val="10000"/>
                  </a:schemeClr>
                </a:solidFill>
                <a:latin typeface="+mn-lt"/>
                <a:ea typeface="MS Mincho"/>
              </a:rPr>
              <a:t>) материалы испытаний партии СИ на метрологическую надежность СИ (акты отбора образцов, программы и планы, протоколы, отчеты, акты);</a:t>
            </a:r>
          </a:p>
          <a:p>
            <a:pPr algn="just">
              <a:spcAft>
                <a:spcPts val="0"/>
              </a:spcAft>
            </a:pPr>
            <a:r>
              <a:rPr lang="ru-RU" sz="1600" b="1" dirty="0" smtClean="0">
                <a:solidFill>
                  <a:schemeClr val="accent4">
                    <a:lumMod val="10000"/>
                  </a:schemeClr>
                </a:solidFill>
                <a:latin typeface="+mn-lt"/>
                <a:ea typeface="MS Mincho"/>
              </a:rPr>
              <a:t>2</a:t>
            </a:r>
            <a:r>
              <a:rPr lang="ru-RU" sz="1600" b="1" dirty="0">
                <a:solidFill>
                  <a:schemeClr val="accent4">
                    <a:lumMod val="10000"/>
                  </a:schemeClr>
                </a:solidFill>
                <a:latin typeface="+mn-lt"/>
                <a:ea typeface="MS Mincho"/>
              </a:rPr>
              <a:t>) материалы испытаний отдельных комплектующих элементов, метрологическая надежность которых существенно влияет на </a:t>
            </a:r>
            <a:r>
              <a:rPr lang="ru-RU" sz="1600" b="1" dirty="0" err="1">
                <a:solidFill>
                  <a:schemeClr val="accent4">
                    <a:lumMod val="10000"/>
                  </a:schemeClr>
                </a:solidFill>
                <a:latin typeface="+mn-lt"/>
                <a:ea typeface="MS Mincho"/>
              </a:rPr>
              <a:t>метрологичекую</a:t>
            </a:r>
            <a:r>
              <a:rPr lang="ru-RU" sz="1600" b="1" dirty="0">
                <a:solidFill>
                  <a:schemeClr val="accent4">
                    <a:lumMod val="10000"/>
                  </a:schemeClr>
                </a:solidFill>
                <a:latin typeface="+mn-lt"/>
                <a:ea typeface="MS Mincho"/>
              </a:rPr>
              <a:t> надежность СИ в целом (измерительные преобразователи и т.п.);  </a:t>
            </a:r>
          </a:p>
          <a:p>
            <a:pPr algn="just">
              <a:spcAft>
                <a:spcPts val="0"/>
              </a:spcAft>
            </a:pPr>
            <a:r>
              <a:rPr lang="ru-RU" sz="1600" b="1" dirty="0" smtClean="0">
                <a:solidFill>
                  <a:schemeClr val="accent4">
                    <a:lumMod val="10000"/>
                  </a:schemeClr>
                </a:solidFill>
                <a:latin typeface="+mn-lt"/>
                <a:ea typeface="MS Mincho"/>
              </a:rPr>
              <a:t>3</a:t>
            </a:r>
            <a:r>
              <a:rPr lang="ru-RU" sz="1600" b="1" dirty="0">
                <a:solidFill>
                  <a:schemeClr val="accent4">
                    <a:lumMod val="10000"/>
                  </a:schemeClr>
                </a:solidFill>
                <a:latin typeface="+mn-lt"/>
                <a:ea typeface="MS Mincho"/>
              </a:rPr>
              <a:t>) документы, устанавливающие показатели надежности СИ (описание типа, технические условия, спецификации, иная конструкторская документация, содержащая информацию о показателях надежности), справочные данные о надежности сборочных единиц СИ, если они используются в расчетах общей надежности СИ;</a:t>
            </a:r>
          </a:p>
          <a:p>
            <a:pPr algn="just">
              <a:spcAft>
                <a:spcPts val="0"/>
              </a:spcAft>
            </a:pPr>
            <a:r>
              <a:rPr lang="ru-RU" sz="1600" b="1" dirty="0" smtClean="0">
                <a:solidFill>
                  <a:schemeClr val="accent4">
                    <a:lumMod val="10000"/>
                  </a:schemeClr>
                </a:solidFill>
                <a:latin typeface="+mn-lt"/>
                <a:ea typeface="MS Mincho"/>
              </a:rPr>
              <a:t>4</a:t>
            </a:r>
            <a:r>
              <a:rPr lang="ru-RU" sz="1600" b="1" dirty="0">
                <a:solidFill>
                  <a:schemeClr val="accent4">
                    <a:lumMod val="10000"/>
                  </a:schemeClr>
                </a:solidFill>
                <a:latin typeface="+mn-lt"/>
                <a:ea typeface="MS Mincho"/>
              </a:rPr>
              <a:t>) информация об эксплуатационной надежности МПИ СИ-аналогов, при наличии.</a:t>
            </a:r>
          </a:p>
        </p:txBody>
      </p:sp>
      <p:sp>
        <p:nvSpPr>
          <p:cNvPr id="6" name="TextBox 5"/>
          <p:cNvSpPr txBox="1"/>
          <p:nvPr/>
        </p:nvSpPr>
        <p:spPr>
          <a:xfrm>
            <a:off x="322217" y="245841"/>
            <a:ext cx="8682446" cy="584775"/>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показателей</a:t>
            </a:r>
            <a:r>
              <a:rPr lang="en-US" sz="1600" b="1" dirty="0" smtClean="0">
                <a:solidFill>
                  <a:srgbClr val="990000"/>
                </a:solidFill>
                <a:latin typeface="+mn-lt"/>
              </a:rPr>
              <a:t> </a:t>
            </a:r>
            <a:r>
              <a:rPr lang="ru-RU" sz="1600" b="1" dirty="0" smtClean="0">
                <a:solidFill>
                  <a:srgbClr val="990000"/>
                </a:solidFill>
                <a:latin typeface="+mn-lt"/>
              </a:rPr>
              <a:t>надежности, полученных при соответствующих испытаниях    </a:t>
            </a:r>
            <a:endParaRPr lang="ru-RU" sz="1600" b="1" dirty="0">
              <a:solidFill>
                <a:srgbClr val="990000"/>
              </a:solidFill>
              <a:latin typeface="+mn-lt"/>
            </a:endParaRPr>
          </a:p>
        </p:txBody>
      </p:sp>
    </p:spTree>
    <p:extLst>
      <p:ext uri="{BB962C8B-B14F-4D97-AF65-F5344CB8AC3E}">
        <p14:creationId xmlns:p14="http://schemas.microsoft.com/office/powerpoint/2010/main" val="4198188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Прямоугольник 6"/>
              <p:cNvSpPr/>
              <p:nvPr/>
            </p:nvSpPr>
            <p:spPr>
              <a:xfrm>
                <a:off x="308898" y="915383"/>
                <a:ext cx="8695765" cy="5932778"/>
              </a:xfrm>
              <a:prstGeom prst="rect">
                <a:avLst/>
              </a:prstGeom>
            </p:spPr>
            <p:txBody>
              <a:bodyPr wrap="square">
                <a:spAutoFit/>
              </a:bodyPr>
              <a:lstStyle/>
              <a:p>
                <a:pPr algn="just">
                  <a:spcAft>
                    <a:spcPts val="0"/>
                  </a:spcAft>
                </a:pPr>
                <a:r>
                  <a:rPr lang="ru-RU" sz="1600" dirty="0" smtClean="0">
                    <a:solidFill>
                      <a:schemeClr val="accent4">
                        <a:lumMod val="10000"/>
                      </a:schemeClr>
                    </a:solidFill>
                    <a:latin typeface="Arial" panose="020B0604020202020204" pitchFamily="34" charset="0"/>
                    <a:ea typeface="MS Mincho"/>
                  </a:rPr>
                  <a:t>ГОСТ 27.410-87 "Надежность в технике. Методы контроля показателей надежности и планы контрольных испытаний на надежность"</a:t>
                </a:r>
              </a:p>
              <a:p>
                <a:pPr algn="just">
                  <a:spcAft>
                    <a:spcPts val="0"/>
                  </a:spcAft>
                </a:pPr>
                <a:endParaRPr lang="ru-RU" sz="1600" dirty="0">
                  <a:solidFill>
                    <a:schemeClr val="accent4">
                      <a:lumMod val="10000"/>
                    </a:schemeClr>
                  </a:solidFill>
                  <a:latin typeface="Arial" panose="020B0604020202020204" pitchFamily="34" charset="0"/>
                  <a:ea typeface="MS Mincho"/>
                </a:endParaRPr>
              </a:p>
              <a:p>
                <a:pPr algn="just">
                  <a:spcAft>
                    <a:spcPts val="0"/>
                  </a:spcAft>
                </a:pPr>
                <a:r>
                  <a:rPr lang="ru-RU" sz="1600" dirty="0" smtClean="0">
                    <a:solidFill>
                      <a:schemeClr val="accent4">
                        <a:lumMod val="10000"/>
                      </a:schemeClr>
                    </a:solidFill>
                    <a:latin typeface="Arial" panose="020B0604020202020204" pitchFamily="34" charset="0"/>
                    <a:ea typeface="MS Mincho"/>
                  </a:rPr>
                  <a:t>Вероятность безотказной работы </a:t>
                </a:r>
                <a:r>
                  <a:rPr lang="ru-RU" sz="1600" i="1" dirty="0">
                    <a:solidFill>
                      <a:schemeClr val="accent4">
                        <a:lumMod val="10000"/>
                      </a:schemeClr>
                    </a:solidFill>
                    <a:latin typeface="Arial" panose="020B0604020202020204" pitchFamily="34" charset="0"/>
                    <a:ea typeface="MS Mincho"/>
                  </a:rPr>
                  <a:t>P за время (наработку) </a:t>
                </a:r>
                <a:r>
                  <a:rPr lang="en-US" sz="1600" i="1" dirty="0">
                    <a:solidFill>
                      <a:schemeClr val="accent4">
                        <a:lumMod val="10000"/>
                      </a:schemeClr>
                    </a:solidFill>
                    <a:latin typeface="Arial" panose="020B0604020202020204" pitchFamily="34" charset="0"/>
                    <a:ea typeface="MS Mincho"/>
                  </a:rPr>
                  <a:t>t </a:t>
                </a:r>
                <a:r>
                  <a:rPr lang="ru-RU" sz="1600" dirty="0">
                    <a:solidFill>
                      <a:schemeClr val="accent4">
                        <a:lumMod val="10000"/>
                      </a:schemeClr>
                    </a:solidFill>
                    <a:latin typeface="Arial" panose="020B0604020202020204" pitchFamily="34" charset="0"/>
                    <a:ea typeface="MS Mincho"/>
                  </a:rPr>
                  <a:t>многоэлементного СИ описывается экспоненциальным законом распределения (формула)</a:t>
                </a:r>
                <a:endParaRPr lang="ru-RU" sz="1600" dirty="0">
                  <a:solidFill>
                    <a:schemeClr val="accent4">
                      <a:lumMod val="10000"/>
                    </a:schemeClr>
                  </a:solidFill>
                  <a:ea typeface="MS Mincho"/>
                </a:endParaRPr>
              </a:p>
              <a:p>
                <a:pPr algn="ctr">
                  <a:lnSpc>
                    <a:spcPct val="115000"/>
                  </a:lnSpc>
                  <a:spcAft>
                    <a:spcPts val="0"/>
                  </a:spcAft>
                </a:pPr>
                <a14:m>
                  <m:oMath xmlns:m="http://schemas.openxmlformats.org/officeDocument/2006/math">
                    <m:r>
                      <a:rPr lang="ru-RU" i="1">
                        <a:solidFill>
                          <a:schemeClr val="accent4">
                            <a:lumMod val="10000"/>
                          </a:schemeClr>
                        </a:solidFill>
                        <a:effectLst/>
                        <a:latin typeface="Cambria Math" panose="02040503050406030204" pitchFamily="18" charset="0"/>
                        <a:ea typeface="MS Mincho"/>
                        <a:cs typeface="Arial" panose="020B0604020202020204" pitchFamily="34" charset="0"/>
                      </a:rPr>
                      <m:t>𝑃</m:t>
                    </m:r>
                    <m:d>
                      <m:dPr>
                        <m:ctrlPr>
                          <a:rPr lang="ru-RU" i="1">
                            <a:solidFill>
                              <a:schemeClr val="accent4">
                                <a:lumMod val="10000"/>
                              </a:schemeClr>
                            </a:solidFill>
                            <a:effectLst/>
                            <a:latin typeface="Cambria Math" panose="02040503050406030204" pitchFamily="18" charset="0"/>
                            <a:ea typeface="MS Mincho"/>
                            <a:cs typeface="Arial" panose="020B0604020202020204" pitchFamily="34" charset="0"/>
                          </a:rPr>
                        </m:ctrlPr>
                      </m:dPr>
                      <m:e>
                        <m:r>
                          <a:rPr lang="ru-RU" i="1">
                            <a:solidFill>
                              <a:schemeClr val="accent4">
                                <a:lumMod val="10000"/>
                              </a:schemeClr>
                            </a:solidFill>
                            <a:effectLst/>
                            <a:latin typeface="Cambria Math" panose="02040503050406030204" pitchFamily="18" charset="0"/>
                            <a:ea typeface="MS Mincho"/>
                            <a:cs typeface="Arial" panose="020B0604020202020204" pitchFamily="34" charset="0"/>
                          </a:rPr>
                          <m:t>𝑡</m:t>
                        </m:r>
                      </m:e>
                    </m:d>
                    <m:r>
                      <a:rPr lang="ru-RU" i="1">
                        <a:solidFill>
                          <a:schemeClr val="accent4">
                            <a:lumMod val="10000"/>
                          </a:schemeClr>
                        </a:solidFill>
                        <a:effectLst/>
                        <a:latin typeface="Cambria Math" panose="02040503050406030204" pitchFamily="18" charset="0"/>
                        <a:ea typeface="MS Mincho"/>
                        <a:cs typeface="Arial" panose="020B0604020202020204" pitchFamily="34" charset="0"/>
                      </a:rPr>
                      <m:t>=</m:t>
                    </m:r>
                    <m:sSup>
                      <m:sSupPr>
                        <m:ctrlP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𝑒</m:t>
                        </m:r>
                      </m:e>
                      <m:sup>
                        <m: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m:t>
                        </m:r>
                        <m: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𝑡</m:t>
                        </m:r>
                        <m: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m:t>
                        </m:r>
                        <m:sSub>
                          <m:sSubPr>
                            <m:ctrlPr>
                              <a:rPr lang="ru-RU" i="1">
                                <a:solidFill>
                                  <a:schemeClr val="accent4">
                                    <a:lumMod val="10000"/>
                                  </a:schemeClr>
                                </a:solidFill>
                                <a:effectLst/>
                                <a:latin typeface="Cambria Math" panose="02040503050406030204" pitchFamily="18" charset="0"/>
                                <a:ea typeface="MS Mincho"/>
                                <a:cs typeface="Arial" panose="020B0604020202020204" pitchFamily="34" charset="0"/>
                              </a:rPr>
                            </m:ctrlPr>
                          </m:sSubPr>
                          <m:e>
                            <m:r>
                              <a:rPr lang="ru-RU" i="1">
                                <a:solidFill>
                                  <a:schemeClr val="accent4">
                                    <a:lumMod val="10000"/>
                                  </a:schemeClr>
                                </a:solidFill>
                                <a:effectLst/>
                                <a:latin typeface="Cambria Math" panose="02040503050406030204" pitchFamily="18" charset="0"/>
                                <a:ea typeface="MS Mincho"/>
                                <a:cs typeface="Arial" panose="020B0604020202020204" pitchFamily="34" charset="0"/>
                              </a:rPr>
                              <m:t>𝑇</m:t>
                            </m:r>
                          </m:e>
                          <m:sub>
                            <m:r>
                              <a:rPr lang="ru-RU" i="1">
                                <a:solidFill>
                                  <a:schemeClr val="accent4">
                                    <a:lumMod val="10000"/>
                                  </a:schemeClr>
                                </a:solidFill>
                                <a:effectLst/>
                                <a:latin typeface="Cambria Math" panose="02040503050406030204" pitchFamily="18" charset="0"/>
                                <a:ea typeface="MS Mincho"/>
                                <a:cs typeface="Arial" panose="020B0604020202020204" pitchFamily="34" charset="0"/>
                              </a:rPr>
                              <m:t>ср</m:t>
                            </m:r>
                          </m:sub>
                        </m:sSub>
                      </m:sup>
                    </m:sSup>
                  </m:oMath>
                </a14:m>
                <a:r>
                  <a:rPr lang="ru-RU" dirty="0">
                    <a:solidFill>
                      <a:schemeClr val="accent4">
                        <a:lumMod val="10000"/>
                      </a:schemeClr>
                    </a:solidFill>
                    <a:effectLst/>
                    <a:latin typeface="Arial" panose="020B0604020202020204" pitchFamily="34" charset="0"/>
                    <a:ea typeface="Times New Roman" panose="02020603050405020304" pitchFamily="18" charset="0"/>
                  </a:rPr>
                  <a:t> </a:t>
                </a:r>
                <a:endParaRPr lang="ru-RU" dirty="0">
                  <a:solidFill>
                    <a:schemeClr val="accent4">
                      <a:lumMod val="10000"/>
                    </a:schemeClr>
                  </a:solidFill>
                  <a:latin typeface="Arial" panose="020B0604020202020204" pitchFamily="34" charset="0"/>
                  <a:ea typeface="Times New Roman" panose="02020603050405020304" pitchFamily="18" charset="0"/>
                </a:endParaRPr>
              </a:p>
              <a:p>
                <a:pPr>
                  <a:lnSpc>
                    <a:spcPct val="115000"/>
                  </a:lnSpc>
                  <a:spcAft>
                    <a:spcPts val="0"/>
                  </a:spcAft>
                </a:pPr>
                <a:r>
                  <a:rPr lang="ru-RU" sz="1600" dirty="0" smtClean="0">
                    <a:solidFill>
                      <a:schemeClr val="accent4">
                        <a:lumMod val="10000"/>
                      </a:schemeClr>
                    </a:solidFill>
                    <a:latin typeface="Arial" panose="020B0604020202020204" pitchFamily="34" charset="0"/>
                    <a:ea typeface="Times New Roman" panose="02020603050405020304" pitchFamily="18" charset="0"/>
                  </a:rPr>
                  <a:t>где </a:t>
                </a:r>
                <a:r>
                  <a:rPr lang="en-US" sz="1600" i="1" dirty="0">
                    <a:solidFill>
                      <a:schemeClr val="accent4">
                        <a:lumMod val="10000"/>
                      </a:schemeClr>
                    </a:solidFill>
                    <a:latin typeface="Arial" panose="020B0604020202020204" pitchFamily="34" charset="0"/>
                    <a:ea typeface="Times New Roman" panose="02020603050405020304" pitchFamily="18" charset="0"/>
                  </a:rPr>
                  <a:t>t</a:t>
                </a:r>
                <a:r>
                  <a:rPr lang="ru-RU" sz="1600" dirty="0">
                    <a:solidFill>
                      <a:schemeClr val="accent4">
                        <a:lumMod val="10000"/>
                      </a:schemeClr>
                    </a:solidFill>
                    <a:latin typeface="Arial" panose="020B0604020202020204" pitchFamily="34" charset="0"/>
                    <a:ea typeface="Times New Roman" panose="02020603050405020304" pitchFamily="18" charset="0"/>
                  </a:rPr>
                  <a:t> – время работы до первого отказа (наработка), час</a:t>
                </a:r>
                <a:endParaRPr lang="ru-RU" sz="1600" dirty="0">
                  <a:solidFill>
                    <a:schemeClr val="accent4">
                      <a:lumMod val="10000"/>
                    </a:schemeClr>
                  </a:solidFill>
                  <a:ea typeface="MS Mincho"/>
                </a:endParaRPr>
              </a:p>
              <a:p>
                <a:pPr algn="just">
                  <a:spcAft>
                    <a:spcPts val="0"/>
                  </a:spcAft>
                </a:pPr>
                <a:r>
                  <a:rPr lang="ru-RU" sz="1600" dirty="0">
                    <a:solidFill>
                      <a:schemeClr val="accent4">
                        <a:lumMod val="10000"/>
                      </a:schemeClr>
                    </a:solidFill>
                    <a:latin typeface="Arial" panose="020B0604020202020204" pitchFamily="34" charset="0"/>
                    <a:ea typeface="Times New Roman" panose="02020603050405020304" pitchFamily="18" charset="0"/>
                  </a:rPr>
                  <a:t>	</a:t>
                </a:r>
                <a:endParaRPr lang="ru-RU" sz="1600" dirty="0" smtClean="0">
                  <a:solidFill>
                    <a:schemeClr val="accent4">
                      <a:lumMod val="10000"/>
                    </a:schemeClr>
                  </a:solidFill>
                  <a:latin typeface="Arial" panose="020B0604020202020204" pitchFamily="34" charset="0"/>
                  <a:ea typeface="Times New Roman" panose="02020603050405020304" pitchFamily="18" charset="0"/>
                </a:endParaRPr>
              </a:p>
              <a:p>
                <a:pPr algn="just">
                  <a:spcAft>
                    <a:spcPts val="0"/>
                  </a:spcAft>
                </a:pPr>
                <a:r>
                  <a:rPr lang="ru-RU" sz="1600" dirty="0" smtClean="0">
                    <a:solidFill>
                      <a:schemeClr val="accent4">
                        <a:lumMod val="10000"/>
                      </a:schemeClr>
                    </a:solidFill>
                    <a:latin typeface="Arial" panose="020B0604020202020204" pitchFamily="34" charset="0"/>
                    <a:ea typeface="Times New Roman" panose="02020603050405020304" pitchFamily="18" charset="0"/>
                  </a:rPr>
                  <a:t>На </a:t>
                </a:r>
                <a:r>
                  <a:rPr lang="ru-RU" sz="1600" dirty="0">
                    <a:solidFill>
                      <a:schemeClr val="accent4">
                        <a:lumMod val="10000"/>
                      </a:schemeClr>
                    </a:solidFill>
                    <a:latin typeface="Arial" panose="020B0604020202020204" pitchFamily="34" charset="0"/>
                    <a:ea typeface="Times New Roman" panose="02020603050405020304" pitchFamily="18" charset="0"/>
                  </a:rPr>
                  <a:t>практике удобней использовать формулу гамма-процентной наработки до отказа с аналогичной зависимостью:</a:t>
                </a:r>
                <a:endParaRPr lang="ru-RU" sz="1600" dirty="0">
                  <a:solidFill>
                    <a:schemeClr val="accent4">
                      <a:lumMod val="10000"/>
                    </a:schemeClr>
                  </a:solidFill>
                  <a:ea typeface="MS Mincho"/>
                </a:endParaRPr>
              </a:p>
              <a:p>
                <a:pPr algn="ctr">
                  <a:spcAft>
                    <a:spcPts val="0"/>
                  </a:spcAft>
                </a:pPr>
                <a14:m>
                  <m:oMath xmlns:m="http://schemas.openxmlformats.org/officeDocument/2006/math">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ctrlPr>
                      </m:sSubPr>
                      <m:e>
                        <m:r>
                          <a:rPr lang="en-US"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𝑇</m:t>
                        </m:r>
                      </m:e>
                      <m:sub>
                        <m:r>
                          <a:rPr lang="ru-RU">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ср.м</m:t>
                        </m:r>
                      </m:sub>
                    </m:sSub>
                    <m:r>
                      <a:rPr lang="ru-RU" i="1">
                        <a:solidFill>
                          <a:schemeClr val="accent4">
                            <a:lumMod val="10000"/>
                          </a:schemeClr>
                        </a:solidFill>
                        <a:effectLst/>
                        <a:latin typeface="Cambria Math" panose="02040503050406030204" pitchFamily="18" charset="0"/>
                        <a:ea typeface="Times New Roman" panose="02020603050405020304" pitchFamily="18" charset="0"/>
                        <a:cs typeface="Arial" panose="020B0604020202020204" pitchFamily="34" charset="0"/>
                      </a:rPr>
                      <m:t>=−</m:t>
                    </m:r>
                    <m:sSub>
                      <m:sSubPr>
                        <m:ctrlPr>
                          <a:rPr lang="ru-RU" i="1">
                            <a:solidFill>
                              <a:schemeClr val="accent4">
                                <a:lumMod val="10000"/>
                              </a:schemeClr>
                            </a:solidFill>
                            <a:effectLst/>
                            <a:latin typeface="Cambria Math" panose="02040503050406030204" pitchFamily="18" charset="0"/>
                            <a:ea typeface="MS Mincho"/>
                            <a:cs typeface="Arial" panose="020B0604020202020204" pitchFamily="34" charset="0"/>
                          </a:rPr>
                        </m:ctrlPr>
                      </m:sSubPr>
                      <m:e>
                        <m:r>
                          <a:rPr lang="ru-RU" i="1">
                            <a:solidFill>
                              <a:schemeClr val="accent4">
                                <a:lumMod val="10000"/>
                              </a:schemeClr>
                            </a:solidFill>
                            <a:effectLst/>
                            <a:latin typeface="Cambria Math" panose="02040503050406030204" pitchFamily="18" charset="0"/>
                            <a:ea typeface="MS Mincho"/>
                            <a:cs typeface="Arial" panose="020B0604020202020204" pitchFamily="34" charset="0"/>
                          </a:rPr>
                          <m:t>𝑇</m:t>
                        </m:r>
                      </m:e>
                      <m:sub>
                        <m:r>
                          <a:rPr lang="ru-RU" i="1">
                            <a:solidFill>
                              <a:schemeClr val="accent4">
                                <a:lumMod val="10000"/>
                              </a:schemeClr>
                            </a:solidFill>
                            <a:effectLst/>
                            <a:latin typeface="Cambria Math" panose="02040503050406030204" pitchFamily="18" charset="0"/>
                            <a:ea typeface="MS Mincho"/>
                            <a:cs typeface="Arial" panose="020B0604020202020204" pitchFamily="34" charset="0"/>
                          </a:rPr>
                          <m:t>ср</m:t>
                        </m:r>
                      </m:sub>
                    </m:sSub>
                    <m:r>
                      <a:rPr lang="ru-RU" i="1">
                        <a:solidFill>
                          <a:schemeClr val="accent4">
                            <a:lumMod val="10000"/>
                          </a:schemeClr>
                        </a:solidFill>
                        <a:effectLst/>
                        <a:latin typeface="Cambria Math" panose="02040503050406030204" pitchFamily="18" charset="0"/>
                        <a:ea typeface="MS Mincho"/>
                        <a:cs typeface="Arial" panose="020B0604020202020204" pitchFamily="34" charset="0"/>
                      </a:rPr>
                      <m:t>∙</m:t>
                    </m:r>
                    <m:func>
                      <m:funcPr>
                        <m:ctrlPr>
                          <a:rPr lang="ru-RU" i="1">
                            <a:solidFill>
                              <a:schemeClr val="accent4">
                                <a:lumMod val="10000"/>
                              </a:schemeClr>
                            </a:solidFill>
                            <a:effectLst/>
                            <a:latin typeface="Cambria Math" panose="02040503050406030204" pitchFamily="18" charset="0"/>
                            <a:ea typeface="MS Mincho"/>
                            <a:cs typeface="Arial" panose="020B0604020202020204" pitchFamily="34" charset="0"/>
                          </a:rPr>
                        </m:ctrlPr>
                      </m:funcPr>
                      <m:fName>
                        <m:r>
                          <m:rPr>
                            <m:sty m:val="p"/>
                          </m:rPr>
                          <a:rPr lang="en-US">
                            <a:solidFill>
                              <a:schemeClr val="accent4">
                                <a:lumMod val="10000"/>
                              </a:schemeClr>
                            </a:solidFill>
                            <a:effectLst/>
                            <a:latin typeface="Cambria Math" panose="02040503050406030204" pitchFamily="18" charset="0"/>
                            <a:ea typeface="MS Mincho"/>
                            <a:cs typeface="Arial" panose="020B0604020202020204" pitchFamily="34" charset="0"/>
                          </a:rPr>
                          <m:t>ln</m:t>
                        </m:r>
                      </m:fName>
                      <m:e>
                        <m:d>
                          <m:dPr>
                            <m:ctrlPr>
                              <a:rPr lang="ru-RU" i="1">
                                <a:solidFill>
                                  <a:schemeClr val="accent4">
                                    <a:lumMod val="10000"/>
                                  </a:schemeClr>
                                </a:solidFill>
                                <a:effectLst/>
                                <a:latin typeface="Cambria Math" panose="02040503050406030204" pitchFamily="18" charset="0"/>
                                <a:ea typeface="MS Mincho"/>
                                <a:cs typeface="Arial" panose="020B0604020202020204" pitchFamily="34" charset="0"/>
                              </a:rPr>
                            </m:ctrlPr>
                          </m:dPr>
                          <m:e>
                            <m:f>
                              <m:fPr>
                                <m:ctrlPr>
                                  <a:rPr lang="ru-RU" i="1">
                                    <a:solidFill>
                                      <a:schemeClr val="accent4">
                                        <a:lumMod val="10000"/>
                                      </a:schemeClr>
                                    </a:solidFill>
                                    <a:effectLst/>
                                    <a:latin typeface="Cambria Math" panose="02040503050406030204" pitchFamily="18" charset="0"/>
                                    <a:ea typeface="MS Mincho"/>
                                    <a:cs typeface="Arial" panose="020B0604020202020204" pitchFamily="34" charset="0"/>
                                  </a:rPr>
                                </m:ctrlPr>
                              </m:fPr>
                              <m:num>
                                <m:r>
                                  <a:rPr lang="ru-RU" i="1">
                                    <a:solidFill>
                                      <a:schemeClr val="accent4">
                                        <a:lumMod val="10000"/>
                                      </a:schemeClr>
                                    </a:solidFill>
                                    <a:effectLst/>
                                    <a:latin typeface="Cambria Math" panose="02040503050406030204" pitchFamily="18" charset="0"/>
                                    <a:ea typeface="MS Mincho"/>
                                    <a:cs typeface="Arial" panose="020B0604020202020204" pitchFamily="34" charset="0"/>
                                  </a:rPr>
                                  <m:t>𝛾</m:t>
                                </m:r>
                              </m:num>
                              <m:den>
                                <m:r>
                                  <a:rPr lang="ru-RU" i="1">
                                    <a:solidFill>
                                      <a:schemeClr val="accent4">
                                        <a:lumMod val="10000"/>
                                      </a:schemeClr>
                                    </a:solidFill>
                                    <a:effectLst/>
                                    <a:latin typeface="Cambria Math" panose="02040503050406030204" pitchFamily="18" charset="0"/>
                                    <a:ea typeface="MS Mincho"/>
                                    <a:cs typeface="Arial" panose="020B0604020202020204" pitchFamily="34" charset="0"/>
                                  </a:rPr>
                                  <m:t>100</m:t>
                                </m:r>
                              </m:den>
                            </m:f>
                          </m:e>
                        </m:d>
                      </m:e>
                    </m:func>
                  </m:oMath>
                </a14:m>
                <a:r>
                  <a:rPr lang="en-US" dirty="0">
                    <a:solidFill>
                      <a:schemeClr val="accent4">
                        <a:lumMod val="10000"/>
                      </a:schemeClr>
                    </a:solidFill>
                    <a:effectLst/>
                    <a:latin typeface="Arial" panose="020B0604020202020204" pitchFamily="34" charset="0"/>
                    <a:ea typeface="Times New Roman" panose="02020603050405020304" pitchFamily="18" charset="0"/>
                  </a:rPr>
                  <a:t> </a:t>
                </a:r>
                <a:endParaRPr lang="ru-RU" dirty="0" smtClean="0">
                  <a:solidFill>
                    <a:schemeClr val="accent4">
                      <a:lumMod val="10000"/>
                    </a:schemeClr>
                  </a:solidFill>
                  <a:effectLst/>
                  <a:latin typeface="Arial" panose="020B0604020202020204" pitchFamily="34" charset="0"/>
                  <a:ea typeface="Times New Roman" panose="02020603050405020304" pitchFamily="18" charset="0"/>
                </a:endParaRPr>
              </a:p>
              <a:p>
                <a:pPr>
                  <a:spcAft>
                    <a:spcPts val="0"/>
                  </a:spcAft>
                </a:pPr>
                <a:endParaRPr lang="ru-RU" sz="1600" dirty="0" smtClean="0">
                  <a:solidFill>
                    <a:schemeClr val="accent4">
                      <a:lumMod val="10000"/>
                    </a:schemeClr>
                  </a:solidFill>
                  <a:latin typeface="Arial" panose="020B0604020202020204" pitchFamily="34" charset="0"/>
                  <a:ea typeface="Times New Roman" panose="02020603050405020304" pitchFamily="18" charset="0"/>
                </a:endParaRPr>
              </a:p>
              <a:p>
                <a:pPr>
                  <a:spcAft>
                    <a:spcPts val="0"/>
                  </a:spcAft>
                </a:pPr>
                <a:r>
                  <a:rPr lang="ru-RU" sz="1600" dirty="0" smtClean="0">
                    <a:solidFill>
                      <a:schemeClr val="accent4">
                        <a:lumMod val="10000"/>
                      </a:schemeClr>
                    </a:solidFill>
                    <a:latin typeface="Arial" panose="020B0604020202020204" pitchFamily="34" charset="0"/>
                    <a:ea typeface="Times New Roman" panose="02020603050405020304" pitchFamily="18" charset="0"/>
                  </a:rPr>
                  <a:t>где </a:t>
                </a:r>
                <a:r>
                  <a:rPr lang="ru-RU" sz="1600" i="1" dirty="0">
                    <a:solidFill>
                      <a:schemeClr val="accent4">
                        <a:lumMod val="10000"/>
                      </a:schemeClr>
                    </a:solidFill>
                    <a:latin typeface="Arial" panose="020B0604020202020204" pitchFamily="34" charset="0"/>
                    <a:ea typeface="Times New Roman" panose="02020603050405020304" pitchFamily="18" charset="0"/>
                  </a:rPr>
                  <a:t>γ</a:t>
                </a:r>
                <a:r>
                  <a:rPr lang="ru-RU" sz="1600" dirty="0">
                    <a:solidFill>
                      <a:schemeClr val="accent4">
                        <a:lumMod val="10000"/>
                      </a:schemeClr>
                    </a:solidFill>
                    <a:latin typeface="Arial" panose="020B0604020202020204" pitchFamily="34" charset="0"/>
                    <a:ea typeface="Times New Roman" panose="02020603050405020304" pitchFamily="18" charset="0"/>
                  </a:rPr>
                  <a:t> – требуемая вероятность работы без возникновения метрологических отказов (в СЗМ принимается за 95), %</a:t>
                </a:r>
                <a:endParaRPr lang="ru-RU" sz="1600" dirty="0">
                  <a:solidFill>
                    <a:schemeClr val="accent4">
                      <a:lumMod val="10000"/>
                    </a:schemeClr>
                  </a:solidFill>
                  <a:ea typeface="MS Mincho"/>
                </a:endParaRPr>
              </a:p>
              <a:p>
                <a:pPr>
                  <a:spcAft>
                    <a:spcPts val="0"/>
                  </a:spcAft>
                </a:pPr>
                <a:r>
                  <a:rPr lang="en-US" sz="1600" dirty="0" smtClean="0">
                    <a:solidFill>
                      <a:schemeClr val="accent4">
                        <a:lumMod val="10000"/>
                      </a:schemeClr>
                    </a:solidFill>
                    <a:latin typeface="Arial" panose="020B0604020202020204" pitchFamily="34" charset="0"/>
                    <a:ea typeface="MS Mincho"/>
                  </a:rPr>
                  <a:t>T</a:t>
                </a:r>
                <a:r>
                  <a:rPr lang="ru-RU" sz="1600" baseline="-25000" dirty="0">
                    <a:solidFill>
                      <a:schemeClr val="accent4">
                        <a:lumMod val="10000"/>
                      </a:schemeClr>
                    </a:solidFill>
                    <a:latin typeface="Arial" panose="020B0604020202020204" pitchFamily="34" charset="0"/>
                    <a:ea typeface="MS Mincho"/>
                  </a:rPr>
                  <a:t>ср</a:t>
                </a:r>
                <a:r>
                  <a:rPr lang="ru-RU" sz="1600" dirty="0">
                    <a:solidFill>
                      <a:schemeClr val="accent4">
                        <a:lumMod val="10000"/>
                      </a:schemeClr>
                    </a:solidFill>
                    <a:latin typeface="Arial" panose="020B0604020202020204" pitchFamily="34" charset="0"/>
                    <a:ea typeface="MS Mincho"/>
                  </a:rPr>
                  <a:t> - время до первого отказа при заданной вероятности работы без возникновения метрологических отказов, час</a:t>
                </a:r>
                <a:endParaRPr lang="ru-RU" sz="1600" dirty="0">
                  <a:solidFill>
                    <a:schemeClr val="accent4">
                      <a:lumMod val="10000"/>
                    </a:schemeClr>
                  </a:solidFill>
                  <a:ea typeface="MS Mincho"/>
                </a:endParaRPr>
              </a:p>
              <a:p>
                <a:pPr>
                  <a:spcAft>
                    <a:spcPts val="0"/>
                  </a:spcAft>
                </a:pPr>
                <a:r>
                  <a:rPr lang="ru-RU" sz="1600" dirty="0" smtClean="0">
                    <a:solidFill>
                      <a:schemeClr val="accent4">
                        <a:lumMod val="10000"/>
                      </a:schemeClr>
                    </a:solidFill>
                    <a:latin typeface="+mn-lt"/>
                    <a:ea typeface="MS Mincho"/>
                  </a:rPr>
                  <a:t>Для </a:t>
                </a:r>
                <a:r>
                  <a:rPr lang="ru-RU" sz="1600" dirty="0">
                    <a:solidFill>
                      <a:schemeClr val="accent4">
                        <a:lumMod val="10000"/>
                      </a:schemeClr>
                    </a:solidFill>
                    <a:latin typeface="+mn-lt"/>
                    <a:ea typeface="MS Mincho"/>
                  </a:rPr>
                  <a:t>сферы законодательной метрологии </a:t>
                </a:r>
                <a:r>
                  <a:rPr lang="ru-RU" sz="1600" i="1" dirty="0">
                    <a:solidFill>
                      <a:schemeClr val="accent4">
                        <a:lumMod val="10000"/>
                      </a:schemeClr>
                    </a:solidFill>
                    <a:latin typeface="+mn-lt"/>
                    <a:ea typeface="Times New Roman" panose="02020603050405020304" pitchFamily="18" charset="0"/>
                  </a:rPr>
                  <a:t>γ</a:t>
                </a:r>
                <a:r>
                  <a:rPr lang="ru-RU" sz="1600" dirty="0">
                    <a:solidFill>
                      <a:schemeClr val="accent4">
                        <a:lumMod val="10000"/>
                      </a:schemeClr>
                    </a:solidFill>
                    <a:latin typeface="+mn-lt"/>
                    <a:ea typeface="Times New Roman" panose="02020603050405020304" pitchFamily="18" charset="0"/>
                  </a:rPr>
                  <a:t> берется 90 – 95</a:t>
                </a:r>
                <a:r>
                  <a:rPr lang="ru-RU" sz="1600" dirty="0" smtClean="0">
                    <a:solidFill>
                      <a:schemeClr val="accent4">
                        <a:lumMod val="10000"/>
                      </a:schemeClr>
                    </a:solidFill>
                    <a:latin typeface="+mn-lt"/>
                    <a:ea typeface="Times New Roman" panose="02020603050405020304" pitchFamily="18" charset="0"/>
                  </a:rPr>
                  <a:t>%, </a:t>
                </a:r>
                <a:r>
                  <a:rPr lang="ru-RU" sz="1600" dirty="0" smtClean="0">
                    <a:solidFill>
                      <a:schemeClr val="accent4">
                        <a:lumMod val="10000"/>
                      </a:schemeClr>
                    </a:solidFill>
                    <a:latin typeface="+mn-lt"/>
                  </a:rPr>
                  <a:t>когда </a:t>
                </a:r>
                <a:r>
                  <a:rPr lang="ru-RU" sz="1600" dirty="0">
                    <a:solidFill>
                      <a:schemeClr val="accent4">
                        <a:lumMod val="10000"/>
                      </a:schemeClr>
                    </a:solidFill>
                    <a:latin typeface="+mn-lt"/>
                  </a:rPr>
                  <a:t>известно количество метрологических отказов за время эксплуатации представительной выборки СИ в течение предполагаемого к назначению МПКИ. </a:t>
                </a:r>
              </a:p>
              <a:p>
                <a:pPr algn="ctr"/>
                <a:r>
                  <a:rPr lang="ru-RU" sz="1800" i="1" dirty="0" smtClean="0">
                    <a:solidFill>
                      <a:schemeClr val="accent4">
                        <a:lumMod val="10000"/>
                      </a:schemeClr>
                    </a:solidFill>
                    <a:latin typeface="+mn-lt"/>
                  </a:rPr>
                  <a:t>γ</a:t>
                </a:r>
                <a:r>
                  <a:rPr lang="ru-RU" sz="1800" dirty="0" smtClean="0">
                    <a:solidFill>
                      <a:schemeClr val="accent4">
                        <a:lumMod val="10000"/>
                      </a:schemeClr>
                    </a:solidFill>
                    <a:latin typeface="+mn-lt"/>
                  </a:rPr>
                  <a:t> </a:t>
                </a:r>
                <a:r>
                  <a:rPr lang="ru-RU" sz="1800" dirty="0">
                    <a:solidFill>
                      <a:schemeClr val="accent4">
                        <a:lumMod val="10000"/>
                      </a:schemeClr>
                    </a:solidFill>
                    <a:latin typeface="+mn-lt"/>
                  </a:rPr>
                  <a:t>= 1 – </a:t>
                </a:r>
                <a:r>
                  <a:rPr lang="ru-RU" sz="1800" i="1" dirty="0">
                    <a:solidFill>
                      <a:schemeClr val="accent4">
                        <a:lumMod val="10000"/>
                      </a:schemeClr>
                    </a:solidFill>
                    <a:latin typeface="+mn-lt"/>
                  </a:rPr>
                  <a:t>q</a:t>
                </a:r>
                <a:r>
                  <a:rPr lang="ru-RU" sz="1800" dirty="0">
                    <a:solidFill>
                      <a:schemeClr val="accent4">
                        <a:lumMod val="10000"/>
                      </a:schemeClr>
                    </a:solidFill>
                    <a:latin typeface="+mn-lt"/>
                  </a:rPr>
                  <a:t>[1-</a:t>
                </a:r>
                <a:r>
                  <a:rPr lang="en-US" sz="1800" i="1" dirty="0">
                    <a:solidFill>
                      <a:schemeClr val="accent4">
                        <a:lumMod val="10000"/>
                      </a:schemeClr>
                    </a:solidFill>
                    <a:latin typeface="+mn-lt"/>
                  </a:rPr>
                  <a:t>P</a:t>
                </a:r>
                <a:r>
                  <a:rPr lang="ru-RU" sz="1800" i="1" dirty="0">
                    <a:solidFill>
                      <a:schemeClr val="accent4">
                        <a:lumMod val="10000"/>
                      </a:schemeClr>
                    </a:solidFill>
                    <a:latin typeface="+mn-lt"/>
                  </a:rPr>
                  <a:t>(</a:t>
                </a:r>
                <a:r>
                  <a:rPr lang="en-US" sz="1800" i="1" dirty="0">
                    <a:solidFill>
                      <a:schemeClr val="accent4">
                        <a:lumMod val="10000"/>
                      </a:schemeClr>
                    </a:solidFill>
                    <a:latin typeface="+mn-lt"/>
                  </a:rPr>
                  <a:t>t</a:t>
                </a:r>
                <a:r>
                  <a:rPr lang="ru-RU" sz="1800" i="1" dirty="0">
                    <a:solidFill>
                      <a:schemeClr val="accent4">
                        <a:lumMod val="10000"/>
                      </a:schemeClr>
                    </a:solidFill>
                    <a:latin typeface="+mn-lt"/>
                  </a:rPr>
                  <a:t>)</a:t>
                </a:r>
                <a:r>
                  <a:rPr lang="ru-RU" sz="1800" dirty="0">
                    <a:solidFill>
                      <a:schemeClr val="accent4">
                        <a:lumMod val="10000"/>
                      </a:schemeClr>
                    </a:solidFill>
                    <a:latin typeface="+mn-lt"/>
                  </a:rPr>
                  <a:t>], где </a:t>
                </a:r>
                <a:r>
                  <a:rPr lang="en-US" sz="1800" i="1" dirty="0">
                    <a:solidFill>
                      <a:schemeClr val="accent4">
                        <a:lumMod val="10000"/>
                      </a:schemeClr>
                    </a:solidFill>
                    <a:latin typeface="+mn-lt"/>
                  </a:rPr>
                  <a:t>P</a:t>
                </a:r>
                <a:r>
                  <a:rPr lang="ru-RU" sz="1800" i="1" dirty="0">
                    <a:solidFill>
                      <a:schemeClr val="accent4">
                        <a:lumMod val="10000"/>
                      </a:schemeClr>
                    </a:solidFill>
                    <a:latin typeface="+mn-lt"/>
                  </a:rPr>
                  <a:t>(</a:t>
                </a:r>
                <a:r>
                  <a:rPr lang="en-US" sz="1800" i="1" dirty="0">
                    <a:solidFill>
                      <a:schemeClr val="accent4">
                        <a:lumMod val="10000"/>
                      </a:schemeClr>
                    </a:solidFill>
                    <a:latin typeface="+mn-lt"/>
                  </a:rPr>
                  <a:t>t</a:t>
                </a:r>
                <a:r>
                  <a:rPr lang="ru-RU" sz="1800" i="1" dirty="0">
                    <a:solidFill>
                      <a:schemeClr val="accent4">
                        <a:lumMod val="10000"/>
                      </a:schemeClr>
                    </a:solidFill>
                    <a:latin typeface="+mn-lt"/>
                  </a:rPr>
                  <a:t>)</a:t>
                </a:r>
                <a:r>
                  <a:rPr lang="ru-RU" sz="1800" dirty="0">
                    <a:solidFill>
                      <a:schemeClr val="accent4">
                        <a:lumMod val="10000"/>
                      </a:schemeClr>
                    </a:solidFill>
                    <a:latin typeface="+mn-lt"/>
                  </a:rPr>
                  <a:t> = 0,9 – </a:t>
                </a:r>
                <a:r>
                  <a:rPr lang="ru-RU" sz="1800" dirty="0" smtClean="0">
                    <a:solidFill>
                      <a:schemeClr val="accent4">
                        <a:lumMod val="10000"/>
                      </a:schemeClr>
                    </a:solidFill>
                    <a:latin typeface="+mn-lt"/>
                  </a:rPr>
                  <a:t>0,95</a:t>
                </a:r>
                <a:endParaRPr lang="ru-RU" sz="1800" dirty="0">
                  <a:solidFill>
                    <a:schemeClr val="accent4">
                      <a:lumMod val="10000"/>
                    </a:schemeClr>
                  </a:solidFill>
                  <a:latin typeface="+mn-lt"/>
                </a:endParaRPr>
              </a:p>
              <a:p>
                <a:pPr>
                  <a:spcAft>
                    <a:spcPts val="0"/>
                  </a:spcAft>
                </a:pPr>
                <a:endParaRPr lang="ru-RU" sz="1600" dirty="0" smtClean="0">
                  <a:solidFill>
                    <a:schemeClr val="accent4">
                      <a:lumMod val="10000"/>
                    </a:schemeClr>
                  </a:solidFill>
                  <a:latin typeface="+mn-lt"/>
                  <a:ea typeface="Times New Roman" panose="02020603050405020304" pitchFamily="18" charset="0"/>
                </a:endParaRPr>
              </a:p>
            </p:txBody>
          </p:sp>
        </mc:Choice>
        <mc:Fallback xmlns="">
          <p:sp>
            <p:nvSpPr>
              <p:cNvPr id="7" name="Прямоугольник 6"/>
              <p:cNvSpPr>
                <a:spLocks noRot="1" noChangeAspect="1" noMove="1" noResize="1" noEditPoints="1" noAdjustHandles="1" noChangeArrowheads="1" noChangeShapeType="1" noTextEdit="1"/>
              </p:cNvSpPr>
              <p:nvPr/>
            </p:nvSpPr>
            <p:spPr>
              <a:xfrm>
                <a:off x="308898" y="915383"/>
                <a:ext cx="8695765" cy="5932778"/>
              </a:xfrm>
              <a:prstGeom prst="rect">
                <a:avLst/>
              </a:prstGeom>
              <a:blipFill>
                <a:blip r:embed="rId2"/>
                <a:stretch>
                  <a:fillRect l="-421" t="-308" r="-351"/>
                </a:stretch>
              </a:blipFill>
            </p:spPr>
            <p:txBody>
              <a:bodyPr/>
              <a:lstStyle/>
              <a:p>
                <a:r>
                  <a:rPr lang="ru-RU">
                    <a:noFill/>
                  </a:rPr>
                  <a:t> </a:t>
                </a:r>
              </a:p>
            </p:txBody>
          </p:sp>
        </mc:Fallback>
      </mc:AlternateContent>
      <p:sp>
        <p:nvSpPr>
          <p:cNvPr id="8" name="TextBox 7"/>
          <p:cNvSpPr txBox="1"/>
          <p:nvPr/>
        </p:nvSpPr>
        <p:spPr>
          <a:xfrm>
            <a:off x="322217" y="245841"/>
            <a:ext cx="8682446" cy="584775"/>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показателей</a:t>
            </a:r>
            <a:r>
              <a:rPr lang="en-US" sz="1600" b="1" dirty="0" smtClean="0">
                <a:solidFill>
                  <a:srgbClr val="990000"/>
                </a:solidFill>
                <a:latin typeface="+mn-lt"/>
              </a:rPr>
              <a:t> </a:t>
            </a:r>
            <a:r>
              <a:rPr lang="ru-RU" sz="1600" b="1" dirty="0" smtClean="0">
                <a:solidFill>
                  <a:srgbClr val="990000"/>
                </a:solidFill>
                <a:latin typeface="+mn-lt"/>
              </a:rPr>
              <a:t>надежности, полученных при соответствующих испытаниях    </a:t>
            </a:r>
            <a:endParaRPr lang="ru-RU" sz="1600" b="1" dirty="0">
              <a:solidFill>
                <a:srgbClr val="990000"/>
              </a:solidFill>
              <a:latin typeface="+mn-lt"/>
            </a:endParaRPr>
          </a:p>
        </p:txBody>
      </p:sp>
    </p:spTree>
    <p:extLst>
      <p:ext uri="{BB962C8B-B14F-4D97-AF65-F5344CB8AC3E}">
        <p14:creationId xmlns:p14="http://schemas.microsoft.com/office/powerpoint/2010/main" val="621954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68941" y="815406"/>
            <a:ext cx="8659906" cy="4031873"/>
          </a:xfrm>
          <a:prstGeom prst="rect">
            <a:avLst/>
          </a:prstGeom>
        </p:spPr>
        <p:txBody>
          <a:bodyPr wrap="square">
            <a:spAutoFit/>
          </a:bodyPr>
          <a:lstStyle/>
          <a:p>
            <a:pPr algn="just">
              <a:spcAft>
                <a:spcPts val="0"/>
              </a:spcAft>
            </a:pPr>
            <a:r>
              <a:rPr lang="ru-RU" b="1" dirty="0" smtClean="0">
                <a:solidFill>
                  <a:srgbClr val="990000"/>
                </a:solidFill>
                <a:latin typeface="+mn-lt"/>
                <a:ea typeface="MS Mincho"/>
              </a:rPr>
              <a:t>! </a:t>
            </a:r>
            <a:r>
              <a:rPr lang="ru-RU" sz="1600" dirty="0" smtClean="0">
                <a:solidFill>
                  <a:schemeClr val="accent4">
                    <a:lumMod val="10000"/>
                  </a:schemeClr>
                </a:solidFill>
                <a:latin typeface="+mn-lt"/>
                <a:ea typeface="MS Mincho"/>
              </a:rPr>
              <a:t>Количество </a:t>
            </a:r>
            <a:r>
              <a:rPr lang="ru-RU" sz="1600" dirty="0">
                <a:solidFill>
                  <a:schemeClr val="accent4">
                    <a:lumMod val="10000"/>
                  </a:schemeClr>
                </a:solidFill>
                <a:latin typeface="+mn-lt"/>
                <a:ea typeface="MS Mincho"/>
              </a:rPr>
              <a:t>отказов, зафиксированных по гарантийным случаям, является представительным для расчета </a:t>
            </a:r>
            <a:r>
              <a:rPr lang="ru-RU" sz="1600" i="1" dirty="0">
                <a:solidFill>
                  <a:schemeClr val="accent4">
                    <a:lumMod val="10000"/>
                  </a:schemeClr>
                </a:solidFill>
                <a:latin typeface="+mn-lt"/>
                <a:ea typeface="Times New Roman" panose="02020603050405020304" pitchFamily="18" charset="0"/>
              </a:rPr>
              <a:t>γ</a:t>
            </a:r>
            <a:r>
              <a:rPr lang="ru-RU" sz="1600" dirty="0">
                <a:solidFill>
                  <a:schemeClr val="accent4">
                    <a:lumMod val="10000"/>
                  </a:schemeClr>
                </a:solidFill>
                <a:latin typeface="+mn-lt"/>
                <a:ea typeface="Times New Roman" panose="02020603050405020304" pitchFamily="18" charset="0"/>
              </a:rPr>
              <a:t>, если запрашиваемый </a:t>
            </a:r>
            <a:r>
              <a:rPr lang="ru-RU" sz="1600" dirty="0" smtClean="0">
                <a:solidFill>
                  <a:schemeClr val="accent4">
                    <a:lumMod val="10000"/>
                  </a:schemeClr>
                </a:solidFill>
                <a:latin typeface="+mn-lt"/>
                <a:ea typeface="Times New Roman" panose="02020603050405020304" pitchFamily="18" charset="0"/>
              </a:rPr>
              <a:t>МПИ </a:t>
            </a:r>
            <a:r>
              <a:rPr lang="ru-RU" sz="1600" dirty="0">
                <a:solidFill>
                  <a:schemeClr val="accent4">
                    <a:lumMod val="10000"/>
                  </a:schemeClr>
                </a:solidFill>
                <a:latin typeface="+mn-lt"/>
                <a:ea typeface="Times New Roman" panose="02020603050405020304" pitchFamily="18" charset="0"/>
              </a:rPr>
              <a:t>равен гарантийному сроку эксплуатации для конкретного СИ.</a:t>
            </a:r>
            <a:r>
              <a:rPr lang="ru-RU" sz="1600" dirty="0">
                <a:solidFill>
                  <a:schemeClr val="accent4">
                    <a:lumMod val="10000"/>
                  </a:schemeClr>
                </a:solidFill>
                <a:latin typeface="+mn-lt"/>
                <a:ea typeface="MS Mincho"/>
              </a:rPr>
              <a:t>	</a:t>
            </a:r>
            <a:endParaRPr lang="ru-RU" sz="1600" dirty="0" smtClean="0">
              <a:solidFill>
                <a:schemeClr val="accent4">
                  <a:lumMod val="10000"/>
                </a:schemeClr>
              </a:solidFill>
              <a:latin typeface="+mn-lt"/>
              <a:ea typeface="MS Mincho"/>
            </a:endParaRPr>
          </a:p>
          <a:p>
            <a:pPr algn="just">
              <a:spcAft>
                <a:spcPts val="0"/>
              </a:spcAft>
            </a:pPr>
            <a:r>
              <a:rPr lang="ru-RU" b="1" dirty="0" smtClean="0">
                <a:solidFill>
                  <a:srgbClr val="990000"/>
                </a:solidFill>
                <a:latin typeface="+mn-lt"/>
                <a:ea typeface="MS Mincho"/>
              </a:rPr>
              <a:t>!</a:t>
            </a:r>
            <a:r>
              <a:rPr lang="ru-RU" sz="1600" dirty="0" smtClean="0">
                <a:solidFill>
                  <a:schemeClr val="accent4">
                    <a:lumMod val="10000"/>
                  </a:schemeClr>
                </a:solidFill>
                <a:latin typeface="+mn-lt"/>
                <a:ea typeface="MS Mincho"/>
              </a:rPr>
              <a:t> Экспоненциальный закон распределения предполагает непрерывную работу технического устройства за срок </a:t>
            </a:r>
            <a:r>
              <a:rPr lang="ru-RU" sz="1600" dirty="0" err="1" smtClean="0">
                <a:solidFill>
                  <a:schemeClr val="accent4">
                    <a:lumMod val="10000"/>
                  </a:schemeClr>
                </a:solidFill>
                <a:latin typeface="+mn-lt"/>
                <a:ea typeface="MS Mincho"/>
              </a:rPr>
              <a:t>Т</a:t>
            </a:r>
            <a:r>
              <a:rPr lang="ru-RU" sz="1600" i="1" baseline="-25000" dirty="0" err="1" smtClean="0">
                <a:solidFill>
                  <a:schemeClr val="accent4">
                    <a:lumMod val="10000"/>
                  </a:schemeClr>
                </a:solidFill>
                <a:latin typeface="+mn-lt"/>
                <a:ea typeface="MS Mincho"/>
              </a:rPr>
              <a:t>ср</a:t>
            </a:r>
            <a:r>
              <a:rPr lang="ru-RU" sz="1600" dirty="0" smtClean="0">
                <a:solidFill>
                  <a:schemeClr val="accent4">
                    <a:lumMod val="10000"/>
                  </a:schemeClr>
                </a:solidFill>
                <a:latin typeface="+mn-lt"/>
                <a:ea typeface="MS Mincho"/>
              </a:rPr>
              <a:t>. Данный факт следует учитывать при расчете МПИ для средств измерений, которые выполняют измерения условно дискретно. Например, счетчики расхода воды в основном работают под нагрузкой утром и вечером. Из 24 часов среднее время работы под нагрузкой составляет не более 6 часов, что позволяет увеличить расчетное </a:t>
            </a:r>
            <a:r>
              <a:rPr lang="ru-RU" sz="1600" dirty="0" err="1" smtClean="0">
                <a:solidFill>
                  <a:schemeClr val="accent4">
                    <a:lumMod val="10000"/>
                  </a:schemeClr>
                </a:solidFill>
                <a:latin typeface="+mn-lt"/>
                <a:ea typeface="MS Mincho"/>
              </a:rPr>
              <a:t>T</a:t>
            </a:r>
            <a:r>
              <a:rPr lang="ru-RU" sz="1600" i="1" baseline="-25000" dirty="0" err="1" smtClean="0">
                <a:solidFill>
                  <a:schemeClr val="accent4">
                    <a:lumMod val="10000"/>
                  </a:schemeClr>
                </a:solidFill>
                <a:latin typeface="+mn-lt"/>
                <a:ea typeface="MS Mincho"/>
              </a:rPr>
              <a:t>ср.м</a:t>
            </a:r>
            <a:r>
              <a:rPr lang="ru-RU" sz="1600" dirty="0" smtClean="0">
                <a:solidFill>
                  <a:schemeClr val="accent4">
                    <a:lumMod val="10000"/>
                  </a:schemeClr>
                </a:solidFill>
                <a:latin typeface="+mn-lt"/>
                <a:ea typeface="MS Mincho"/>
              </a:rPr>
              <a:t> в 3 – 4 раза. Данная особенность работы СИ может быть учтена только в очевидных случаях неполной нагрузки. Подавляющее большинство счетчиков электроэнергии постоянно работают в течение суток, питая неотключаемую бытовую технику и </a:t>
            </a:r>
            <a:r>
              <a:rPr lang="ru-RU" sz="1600" dirty="0" err="1" smtClean="0">
                <a:solidFill>
                  <a:schemeClr val="accent4">
                    <a:lumMod val="10000"/>
                  </a:schemeClr>
                </a:solidFill>
                <a:latin typeface="+mn-lt"/>
                <a:ea typeface="MS Mincho"/>
              </a:rPr>
              <a:t>T</a:t>
            </a:r>
            <a:r>
              <a:rPr lang="ru-RU" sz="1600" i="1" baseline="-25000" dirty="0" err="1" smtClean="0">
                <a:solidFill>
                  <a:schemeClr val="accent4">
                    <a:lumMod val="10000"/>
                  </a:schemeClr>
                </a:solidFill>
                <a:latin typeface="+mn-lt"/>
                <a:ea typeface="MS Mincho"/>
              </a:rPr>
              <a:t>ср.м</a:t>
            </a:r>
            <a:r>
              <a:rPr lang="ru-RU" sz="1600" dirty="0" smtClean="0">
                <a:solidFill>
                  <a:schemeClr val="accent4">
                    <a:lumMod val="10000"/>
                  </a:schemeClr>
                </a:solidFill>
                <a:latin typeface="+mn-lt"/>
                <a:ea typeface="MS Mincho"/>
              </a:rPr>
              <a:t> может быть увеличен не более, чем в 1,5 - 2 раза. </a:t>
            </a:r>
          </a:p>
          <a:p>
            <a:pPr indent="358775" algn="just">
              <a:spcAft>
                <a:spcPts val="0"/>
              </a:spcAft>
            </a:pPr>
            <a:r>
              <a:rPr lang="ru-RU" sz="1600" dirty="0" smtClean="0">
                <a:solidFill>
                  <a:schemeClr val="accent4">
                    <a:lumMod val="10000"/>
                  </a:schemeClr>
                </a:solidFill>
                <a:latin typeface="+mn-lt"/>
                <a:ea typeface="MS Mincho"/>
              </a:rPr>
              <a:t>Среднее время наработки до отказа (безотказной работы) также может быть рассчитана используя суммарную надежность СИ оцененную по надежности отдельных сборочных единиц, входящих в конструкцию СИ. </a:t>
            </a:r>
            <a:endParaRPr lang="ru-RU" sz="1600" dirty="0">
              <a:solidFill>
                <a:schemeClr val="accent4">
                  <a:lumMod val="10000"/>
                </a:schemeClr>
              </a:solidFill>
              <a:latin typeface="+mn-lt"/>
              <a:ea typeface="MS Mincho"/>
            </a:endParaRPr>
          </a:p>
        </p:txBody>
      </p:sp>
      <p:sp>
        <p:nvSpPr>
          <p:cNvPr id="6" name="TextBox 5"/>
          <p:cNvSpPr txBox="1"/>
          <p:nvPr/>
        </p:nvSpPr>
        <p:spPr>
          <a:xfrm>
            <a:off x="322217" y="245841"/>
            <a:ext cx="8682446" cy="584775"/>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показателей</a:t>
            </a:r>
            <a:r>
              <a:rPr lang="en-US" sz="1600" b="1" dirty="0" smtClean="0">
                <a:solidFill>
                  <a:srgbClr val="990000"/>
                </a:solidFill>
                <a:latin typeface="+mn-lt"/>
              </a:rPr>
              <a:t> </a:t>
            </a:r>
            <a:r>
              <a:rPr lang="ru-RU" sz="1600" b="1" dirty="0" smtClean="0">
                <a:solidFill>
                  <a:srgbClr val="990000"/>
                </a:solidFill>
                <a:latin typeface="+mn-lt"/>
              </a:rPr>
              <a:t>надежности, полученных при соответствующих испытаниях    </a:t>
            </a:r>
            <a:endParaRPr lang="ru-RU" sz="1600" b="1" dirty="0">
              <a:solidFill>
                <a:srgbClr val="990000"/>
              </a:solidFill>
              <a:latin typeface="+mn-lt"/>
            </a:endParaRPr>
          </a:p>
        </p:txBody>
      </p:sp>
      <mc:AlternateContent xmlns:mc="http://schemas.openxmlformats.org/markup-compatibility/2006" xmlns:a14="http://schemas.microsoft.com/office/drawing/2010/main">
        <mc:Choice Requires="a14">
          <p:sp>
            <p:nvSpPr>
              <p:cNvPr id="8" name="Прямоугольник 7"/>
              <p:cNvSpPr/>
              <p:nvPr/>
            </p:nvSpPr>
            <p:spPr>
              <a:xfrm>
                <a:off x="322217" y="4773489"/>
                <a:ext cx="8606630" cy="1244956"/>
              </a:xfrm>
              <a:prstGeom prst="rect">
                <a:avLst/>
              </a:prstGeom>
            </p:spPr>
            <p:txBody>
              <a:bodyPr wrap="square">
                <a:spAutoFit/>
              </a:bodyPr>
              <a:lstStyle/>
              <a:p>
                <a:pPr indent="450215" algn="ctr">
                  <a:lnSpc>
                    <a:spcPct val="115000"/>
                  </a:lnSpc>
                  <a:spcAft>
                    <a:spcPts val="0"/>
                  </a:spcAft>
                </a:pPr>
                <a14:m>
                  <m:oMathPara xmlns:m="http://schemas.openxmlformats.org/officeDocument/2006/math">
                    <m:oMathParaPr>
                      <m:jc m:val="centerGroup"/>
                    </m:oMathParaPr>
                    <m:oMath xmlns:m="http://schemas.openxmlformats.org/officeDocument/2006/math">
                      <m:sSub>
                        <m:sSubPr>
                          <m:ctrlPr>
                            <a:rPr lang="ru-RU" i="1" smtClean="0">
                              <a:solidFill>
                                <a:schemeClr val="accent4">
                                  <a:lumMod val="10000"/>
                                </a:schemeClr>
                              </a:solidFill>
                              <a:effectLst/>
                              <a:latin typeface="Cambria Math" panose="02040503050406030204" pitchFamily="18" charset="0"/>
                              <a:ea typeface="MS Mincho"/>
                            </a:rPr>
                          </m:ctrlPr>
                        </m:sSubPr>
                        <m:e>
                          <m:r>
                            <a:rPr lang="en-US" i="1">
                              <a:solidFill>
                                <a:schemeClr val="accent4">
                                  <a:lumMod val="10000"/>
                                </a:schemeClr>
                              </a:solidFill>
                              <a:effectLst/>
                              <a:latin typeface="Cambria Math" panose="02040503050406030204" pitchFamily="18" charset="0"/>
                              <a:ea typeface="MS Mincho"/>
                            </a:rPr>
                            <m:t>𝑇</m:t>
                          </m:r>
                        </m:e>
                        <m:sub>
                          <m:r>
                            <a:rPr lang="ru-RU" i="1">
                              <a:solidFill>
                                <a:schemeClr val="accent4">
                                  <a:lumMod val="10000"/>
                                </a:schemeClr>
                              </a:solidFill>
                              <a:effectLst/>
                              <a:latin typeface="Cambria Math" panose="02040503050406030204" pitchFamily="18" charset="0"/>
                              <a:ea typeface="MS Mincho"/>
                            </a:rPr>
                            <m:t>ср</m:t>
                          </m:r>
                        </m:sub>
                      </m:sSub>
                      <m:r>
                        <a:rPr lang="ru-RU" i="1">
                          <a:solidFill>
                            <a:schemeClr val="accent4">
                              <a:lumMod val="10000"/>
                            </a:schemeClr>
                          </a:solidFill>
                          <a:effectLst/>
                          <a:latin typeface="Cambria Math" panose="02040503050406030204" pitchFamily="18" charset="0"/>
                          <a:ea typeface="MS Mincho"/>
                        </a:rPr>
                        <m:t>=</m:t>
                      </m:r>
                      <m:f>
                        <m:fPr>
                          <m:ctrlPr>
                            <a:rPr lang="ru-RU" i="1">
                              <a:solidFill>
                                <a:schemeClr val="accent4">
                                  <a:lumMod val="10000"/>
                                </a:schemeClr>
                              </a:solidFill>
                              <a:effectLst/>
                              <a:latin typeface="Cambria Math" panose="02040503050406030204" pitchFamily="18" charset="0"/>
                              <a:ea typeface="MS Mincho"/>
                            </a:rPr>
                          </m:ctrlPr>
                        </m:fPr>
                        <m:num>
                          <m:r>
                            <a:rPr lang="ru-RU" i="1">
                              <a:solidFill>
                                <a:schemeClr val="accent4">
                                  <a:lumMod val="10000"/>
                                </a:schemeClr>
                              </a:solidFill>
                              <a:effectLst/>
                              <a:latin typeface="Cambria Math" panose="02040503050406030204" pitchFamily="18" charset="0"/>
                              <a:ea typeface="MS Mincho"/>
                            </a:rPr>
                            <m:t>1</m:t>
                          </m:r>
                        </m:num>
                        <m:den>
                          <m:sSub>
                            <m:sSubPr>
                              <m:ctrlPr>
                                <a:rPr lang="ru-RU" i="1">
                                  <a:solidFill>
                                    <a:schemeClr val="accent4">
                                      <a:lumMod val="10000"/>
                                    </a:schemeClr>
                                  </a:solidFill>
                                  <a:effectLst/>
                                  <a:latin typeface="Cambria Math" panose="02040503050406030204" pitchFamily="18" charset="0"/>
                                  <a:ea typeface="MS Mincho"/>
                                </a:rPr>
                              </m:ctrlPr>
                            </m:sSubPr>
                            <m:e>
                              <m:r>
                                <a:rPr lang="ru-RU" i="1">
                                  <a:solidFill>
                                    <a:schemeClr val="accent4">
                                      <a:lumMod val="10000"/>
                                    </a:schemeClr>
                                  </a:solidFill>
                                  <a:effectLst/>
                                  <a:latin typeface="Cambria Math" panose="02040503050406030204" pitchFamily="18" charset="0"/>
                                  <a:ea typeface="MS Mincho"/>
                                </a:rPr>
                                <m:t>𝜆</m:t>
                              </m:r>
                            </m:e>
                            <m:sub>
                              <m:r>
                                <a:rPr lang="ru-RU" i="1">
                                  <a:solidFill>
                                    <a:schemeClr val="accent4">
                                      <a:lumMod val="10000"/>
                                    </a:schemeClr>
                                  </a:solidFill>
                                  <a:effectLst/>
                                  <a:latin typeface="Cambria Math" panose="02040503050406030204" pitchFamily="18" charset="0"/>
                                  <a:ea typeface="MS Mincho"/>
                                </a:rPr>
                                <m:t>СН</m:t>
                              </m:r>
                            </m:sub>
                          </m:sSub>
                        </m:den>
                      </m:f>
                    </m:oMath>
                  </m:oMathPara>
                </a14:m>
                <a:endParaRPr lang="ru-RU" dirty="0" smtClean="0">
                  <a:solidFill>
                    <a:schemeClr val="accent4">
                      <a:lumMod val="10000"/>
                    </a:schemeClr>
                  </a:solidFill>
                  <a:ea typeface="MS Mincho"/>
                </a:endParaRPr>
              </a:p>
              <a:p>
                <a:pPr>
                  <a:lnSpc>
                    <a:spcPct val="115000"/>
                  </a:lnSpc>
                  <a:spcAft>
                    <a:spcPts val="0"/>
                  </a:spcAft>
                </a:pPr>
                <a:r>
                  <a:rPr lang="ru-RU" sz="1600" dirty="0" smtClean="0">
                    <a:solidFill>
                      <a:schemeClr val="accent4">
                        <a:lumMod val="10000"/>
                      </a:schemeClr>
                    </a:solidFill>
                    <a:latin typeface="Arial" panose="020B0604020202020204" pitchFamily="34" charset="0"/>
                    <a:ea typeface="MS Mincho"/>
                  </a:rPr>
                  <a:t>где </a:t>
                </a:r>
                <a:r>
                  <a:rPr lang="ru-RU" sz="1600" dirty="0" err="1">
                    <a:solidFill>
                      <a:schemeClr val="accent4">
                        <a:lumMod val="10000"/>
                      </a:schemeClr>
                    </a:solidFill>
                    <a:latin typeface="Arial" panose="020B0604020202020204" pitchFamily="34" charset="0"/>
                    <a:ea typeface="MS Mincho"/>
                  </a:rPr>
                  <a:t>λ</a:t>
                </a:r>
                <a:r>
                  <a:rPr lang="ru-RU" sz="1600" i="1" baseline="-25000" dirty="0" err="1">
                    <a:solidFill>
                      <a:schemeClr val="accent4">
                        <a:lumMod val="10000"/>
                      </a:schemeClr>
                    </a:solidFill>
                    <a:latin typeface="Arial" panose="020B0604020202020204" pitchFamily="34" charset="0"/>
                    <a:ea typeface="MS Mincho"/>
                  </a:rPr>
                  <a:t>СН</a:t>
                </a:r>
                <a:r>
                  <a:rPr lang="ru-RU" sz="1600" dirty="0">
                    <a:solidFill>
                      <a:schemeClr val="accent4">
                        <a:lumMod val="10000"/>
                      </a:schemeClr>
                    </a:solidFill>
                    <a:latin typeface="Arial" panose="020B0604020202020204" pitchFamily="34" charset="0"/>
                    <a:ea typeface="MS Mincho"/>
                  </a:rPr>
                  <a:t> – суммарная интенсивность отказов (надежность) </a:t>
                </a:r>
                <a:endParaRPr lang="ru-RU" sz="1600" dirty="0">
                  <a:solidFill>
                    <a:schemeClr val="accent4">
                      <a:lumMod val="10000"/>
                    </a:schemeClr>
                  </a:solidFill>
                  <a:ea typeface="MS Mincho"/>
                </a:endParaRPr>
              </a:p>
            </p:txBody>
          </p:sp>
        </mc:Choice>
        <mc:Fallback xmlns="">
          <p:sp>
            <p:nvSpPr>
              <p:cNvPr id="8" name="Прямоугольник 7"/>
              <p:cNvSpPr>
                <a:spLocks noRot="1" noChangeAspect="1" noMove="1" noResize="1" noEditPoints="1" noAdjustHandles="1" noChangeArrowheads="1" noChangeShapeType="1" noTextEdit="1"/>
              </p:cNvSpPr>
              <p:nvPr/>
            </p:nvSpPr>
            <p:spPr>
              <a:xfrm>
                <a:off x="322217" y="4773489"/>
                <a:ext cx="8606630" cy="1244956"/>
              </a:xfrm>
              <a:prstGeom prst="rect">
                <a:avLst/>
              </a:prstGeom>
              <a:blipFill>
                <a:blip r:embed="rId2"/>
                <a:stretch>
                  <a:fillRect l="-425" b="-3922"/>
                </a:stretch>
              </a:blipFill>
            </p:spPr>
            <p:txBody>
              <a:bodyPr/>
              <a:lstStyle/>
              <a:p>
                <a:r>
                  <a:rPr lang="ru-RU">
                    <a:noFill/>
                  </a:rPr>
                  <a:t> </a:t>
                </a:r>
              </a:p>
            </p:txBody>
          </p:sp>
        </mc:Fallback>
      </mc:AlternateContent>
    </p:spTree>
    <p:extLst>
      <p:ext uri="{BB962C8B-B14F-4D97-AF65-F5344CB8AC3E}">
        <p14:creationId xmlns:p14="http://schemas.microsoft.com/office/powerpoint/2010/main" val="386956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Прямоугольник 4"/>
              <p:cNvSpPr/>
              <p:nvPr/>
            </p:nvSpPr>
            <p:spPr>
              <a:xfrm>
                <a:off x="299933" y="951837"/>
                <a:ext cx="8584091" cy="5450916"/>
              </a:xfrm>
              <a:prstGeom prst="rect">
                <a:avLst/>
              </a:prstGeom>
            </p:spPr>
            <p:txBody>
              <a:bodyPr wrap="square">
                <a:spAutoFit/>
              </a:bodyPr>
              <a:lstStyle/>
              <a:p>
                <a:pPr algn="just">
                  <a:spcAft>
                    <a:spcPts val="0"/>
                  </a:spcAft>
                </a:pPr>
                <a:r>
                  <a:rPr lang="ru-RU" sz="1600" dirty="0" smtClean="0">
                    <a:solidFill>
                      <a:schemeClr val="accent4">
                        <a:lumMod val="10000"/>
                      </a:schemeClr>
                    </a:solidFill>
                    <a:latin typeface="+mn-lt"/>
                    <a:ea typeface="MS Mincho"/>
                  </a:rPr>
                  <a:t>Количество СИ в представительной выборке (объем выборки) можно определить согласно ГОСТ  27.410-87 при условии, что СИ не прошедшие поверку из дальнейших испытаний исключаются  </a:t>
                </a:r>
                <a:endParaRPr lang="ru-RU" sz="1600" dirty="0">
                  <a:solidFill>
                    <a:schemeClr val="accent4">
                      <a:lumMod val="10000"/>
                    </a:schemeClr>
                  </a:solidFill>
                  <a:latin typeface="+mn-lt"/>
                  <a:ea typeface="MS Mincho"/>
                </a:endParaRPr>
              </a:p>
              <a:p>
                <a:pPr indent="450215" algn="ctr">
                  <a:spcAft>
                    <a:spcPts val="0"/>
                  </a:spcAft>
                </a:pPr>
                <a14:m>
                  <m:oMath xmlns:m="http://schemas.openxmlformats.org/officeDocument/2006/math">
                    <m:r>
                      <a:rPr lang="ru-RU" i="1">
                        <a:solidFill>
                          <a:schemeClr val="accent4">
                            <a:lumMod val="10000"/>
                          </a:schemeClr>
                        </a:solidFill>
                        <a:effectLst/>
                        <a:latin typeface="Cambria Math" panose="02040503050406030204" pitchFamily="18" charset="0"/>
                        <a:ea typeface="MS Mincho"/>
                      </a:rPr>
                      <m:t>𝑁</m:t>
                    </m:r>
                    <m:r>
                      <a:rPr lang="ru-RU" i="1">
                        <a:solidFill>
                          <a:schemeClr val="accent4">
                            <a:lumMod val="10000"/>
                          </a:schemeClr>
                        </a:solidFill>
                        <a:effectLst/>
                        <a:latin typeface="Cambria Math" panose="02040503050406030204" pitchFamily="18" charset="0"/>
                        <a:ea typeface="MS Mincho"/>
                      </a:rPr>
                      <m:t>=</m:t>
                    </m:r>
                    <m:f>
                      <m:fPr>
                        <m:ctrlPr>
                          <a:rPr lang="ru-RU" i="1">
                            <a:solidFill>
                              <a:schemeClr val="accent4">
                                <a:lumMod val="10000"/>
                              </a:schemeClr>
                            </a:solidFill>
                            <a:effectLst/>
                            <a:latin typeface="Cambria Math" panose="02040503050406030204" pitchFamily="18" charset="0"/>
                            <a:ea typeface="MS Mincho"/>
                          </a:rPr>
                        </m:ctrlPr>
                      </m:fPr>
                      <m:num>
                        <m:sSub>
                          <m:sSubPr>
                            <m:ctrlPr>
                              <a:rPr lang="ru-RU" i="1">
                                <a:solidFill>
                                  <a:schemeClr val="accent4">
                                    <a:lumMod val="10000"/>
                                  </a:schemeClr>
                                </a:solidFill>
                                <a:effectLst/>
                                <a:latin typeface="Cambria Math" panose="02040503050406030204" pitchFamily="18" charset="0"/>
                                <a:ea typeface="MS Mincho"/>
                              </a:rPr>
                            </m:ctrlPr>
                          </m:sSubPr>
                          <m:e>
                            <m:r>
                              <a:rPr lang="ru-RU" i="1">
                                <a:solidFill>
                                  <a:schemeClr val="accent4">
                                    <a:lumMod val="10000"/>
                                  </a:schemeClr>
                                </a:solidFill>
                                <a:effectLst/>
                                <a:latin typeface="Cambria Math" panose="02040503050406030204" pitchFamily="18" charset="0"/>
                                <a:ea typeface="MS Mincho"/>
                              </a:rPr>
                              <m:t>𝑡</m:t>
                            </m:r>
                          </m:e>
                          <m:sub>
                            <m:r>
                              <a:rPr lang="ru-RU" i="1">
                                <a:solidFill>
                                  <a:schemeClr val="accent4">
                                    <a:lumMod val="10000"/>
                                  </a:schemeClr>
                                </a:solidFill>
                                <a:effectLst/>
                                <a:latin typeface="Cambria Math" panose="02040503050406030204" pitchFamily="18" charset="0"/>
                                <a:ea typeface="MS Mincho"/>
                              </a:rPr>
                              <m:t>𝑚𝑎𝑥</m:t>
                            </m:r>
                          </m:sub>
                        </m:sSub>
                      </m:num>
                      <m:den>
                        <m:sSub>
                          <m:sSubPr>
                            <m:ctrlPr>
                              <a:rPr lang="ru-RU" i="1">
                                <a:solidFill>
                                  <a:schemeClr val="accent4">
                                    <a:lumMod val="10000"/>
                                  </a:schemeClr>
                                </a:solidFill>
                                <a:effectLst/>
                                <a:latin typeface="Cambria Math" panose="02040503050406030204" pitchFamily="18" charset="0"/>
                                <a:ea typeface="MS Mincho"/>
                              </a:rPr>
                            </m:ctrlPr>
                          </m:sSubPr>
                          <m:e>
                            <m:r>
                              <a:rPr lang="ru-RU" i="1">
                                <a:solidFill>
                                  <a:schemeClr val="accent4">
                                    <a:lumMod val="10000"/>
                                  </a:schemeClr>
                                </a:solidFill>
                                <a:effectLst/>
                                <a:latin typeface="Cambria Math" panose="02040503050406030204" pitchFamily="18" charset="0"/>
                                <a:ea typeface="MS Mincho"/>
                              </a:rPr>
                              <m:t>𝑇</m:t>
                            </m:r>
                          </m:e>
                          <m:sub>
                            <m:r>
                              <a:rPr lang="ru-RU" i="1">
                                <a:solidFill>
                                  <a:schemeClr val="accent4">
                                    <a:lumMod val="10000"/>
                                  </a:schemeClr>
                                </a:solidFill>
                                <a:effectLst/>
                                <a:latin typeface="Cambria Math" panose="02040503050406030204" pitchFamily="18" charset="0"/>
                                <a:ea typeface="MS Mincho"/>
                              </a:rPr>
                              <m:t>𝛼</m:t>
                            </m:r>
                          </m:sub>
                        </m:sSub>
                      </m:den>
                    </m:f>
                    <m:d>
                      <m:d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dPr>
                      <m:e>
                        <m:f>
                          <m:f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fPr>
                          <m:num>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𝑇</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𝛼</m:t>
                                </m:r>
                              </m:sub>
                            </m:sSub>
                          </m:num>
                          <m:den>
                            <m:sSub>
                              <m:sSubPr>
                                <m:ctrlPr>
                                  <a:rPr lang="ru-RU" i="1">
                                    <a:solidFill>
                                      <a:schemeClr val="accent4">
                                        <a:lumMod val="10000"/>
                                      </a:schemeClr>
                                    </a:solidFill>
                                    <a:effectLst/>
                                    <a:latin typeface="Cambria Math" panose="02040503050406030204" pitchFamily="18" charset="0"/>
                                    <a:ea typeface="Times New Roman" panose="02020603050405020304" pitchFamily="18" charset="0"/>
                                  </a:rPr>
                                </m:ctrlPr>
                              </m:sSubPr>
                              <m:e>
                                <m:r>
                                  <a:rPr lang="ru-RU" i="1">
                                    <a:solidFill>
                                      <a:schemeClr val="accent4">
                                        <a:lumMod val="10000"/>
                                      </a:schemeClr>
                                    </a:solidFill>
                                    <a:effectLst/>
                                    <a:latin typeface="Cambria Math" panose="02040503050406030204" pitchFamily="18" charset="0"/>
                                    <a:ea typeface="Times New Roman" panose="02020603050405020304" pitchFamily="18" charset="0"/>
                                  </a:rPr>
                                  <m:t>𝑡</m:t>
                                </m:r>
                              </m:e>
                              <m:sub>
                                <m:r>
                                  <a:rPr lang="ru-RU" i="1">
                                    <a:solidFill>
                                      <a:schemeClr val="accent4">
                                        <a:lumMod val="10000"/>
                                      </a:schemeClr>
                                    </a:solidFill>
                                    <a:effectLst/>
                                    <a:latin typeface="Cambria Math" panose="02040503050406030204" pitchFamily="18" charset="0"/>
                                    <a:ea typeface="Times New Roman" panose="02020603050405020304" pitchFamily="18" charset="0"/>
                                  </a:rPr>
                                  <m:t>и</m:t>
                                </m:r>
                              </m:sub>
                            </m:sSub>
                          </m:den>
                        </m:f>
                        <m:r>
                          <a:rPr lang="ru-RU" i="1">
                            <a:solidFill>
                              <a:schemeClr val="accent4">
                                <a:lumMod val="10000"/>
                              </a:schemeClr>
                            </a:solidFill>
                            <a:effectLst/>
                            <a:latin typeface="Cambria Math" panose="02040503050406030204" pitchFamily="18" charset="0"/>
                            <a:ea typeface="Times New Roman" panose="02020603050405020304" pitchFamily="18" charset="0"/>
                          </a:rPr>
                          <m:t>+1</m:t>
                        </m:r>
                      </m:e>
                    </m:d>
                  </m:oMath>
                </a14:m>
                <a:r>
                  <a:rPr lang="ru-RU" sz="1600" dirty="0">
                    <a:solidFill>
                      <a:schemeClr val="accent4">
                        <a:lumMod val="10000"/>
                      </a:schemeClr>
                    </a:solidFill>
                    <a:latin typeface="+mn-lt"/>
                    <a:ea typeface="Times New Roman" panose="02020603050405020304" pitchFamily="18" charset="0"/>
                  </a:rPr>
                  <a:t>, </a:t>
                </a:r>
                <a:r>
                  <a:rPr lang="ru-RU" sz="1600" dirty="0" err="1" smtClean="0">
                    <a:solidFill>
                      <a:schemeClr val="accent4">
                        <a:lumMod val="10000"/>
                      </a:schemeClr>
                    </a:solidFill>
                    <a:latin typeface="+mn-lt"/>
                    <a:ea typeface="Times New Roman" panose="02020603050405020304" pitchFamily="18" charset="0"/>
                  </a:rPr>
                  <a:t>шт</a:t>
                </a:r>
                <a:endParaRPr lang="ru-RU" sz="1600" dirty="0" smtClean="0">
                  <a:solidFill>
                    <a:schemeClr val="accent4">
                      <a:lumMod val="10000"/>
                    </a:schemeClr>
                  </a:solidFill>
                  <a:latin typeface="+mn-lt"/>
                  <a:ea typeface="Times New Roman" panose="02020603050405020304" pitchFamily="18" charset="0"/>
                </a:endParaRPr>
              </a:p>
              <a:p>
                <a:pPr indent="450215" algn="ctr">
                  <a:spcAft>
                    <a:spcPts val="0"/>
                  </a:spcAft>
                </a:pPr>
                <a:endParaRPr lang="ru-RU" sz="1600" dirty="0">
                  <a:solidFill>
                    <a:schemeClr val="accent4">
                      <a:lumMod val="10000"/>
                    </a:schemeClr>
                  </a:solidFill>
                  <a:latin typeface="+mn-lt"/>
                  <a:ea typeface="MS Mincho"/>
                </a:endParaRPr>
              </a:p>
              <a:p>
                <a:r>
                  <a:rPr lang="ru-RU" sz="1600" dirty="0" smtClean="0">
                    <a:solidFill>
                      <a:schemeClr val="accent4">
                        <a:lumMod val="10000"/>
                      </a:schemeClr>
                    </a:solidFill>
                    <a:latin typeface="+mn-lt"/>
                  </a:rPr>
                  <a:t>Средняя </a:t>
                </a:r>
                <a:r>
                  <a:rPr lang="ru-RU" sz="1600" dirty="0">
                    <a:solidFill>
                      <a:schemeClr val="accent4">
                        <a:lumMod val="10000"/>
                      </a:schemeClr>
                    </a:solidFill>
                    <a:latin typeface="+mn-lt"/>
                  </a:rPr>
                  <a:t>наработка до отказа должна подтверждаться испытаниями на надежность однотипных средств измерений в количестве </a:t>
                </a:r>
                <a:r>
                  <a:rPr lang="ru-RU" dirty="0">
                    <a:solidFill>
                      <a:schemeClr val="accent4">
                        <a:lumMod val="10000"/>
                      </a:schemeClr>
                    </a:solidFill>
                    <a:latin typeface="+mn-lt"/>
                  </a:rPr>
                  <a:t>не менее </a:t>
                </a:r>
                <a:r>
                  <a:rPr lang="ru-RU" b="1" dirty="0">
                    <a:solidFill>
                      <a:schemeClr val="accent4">
                        <a:lumMod val="10000"/>
                      </a:schemeClr>
                    </a:solidFill>
                    <a:latin typeface="+mn-lt"/>
                  </a:rPr>
                  <a:t>30</a:t>
                </a:r>
                <a:r>
                  <a:rPr lang="ru-RU" sz="1600" dirty="0">
                    <a:solidFill>
                      <a:schemeClr val="accent4">
                        <a:lumMod val="10000"/>
                      </a:schemeClr>
                    </a:solidFill>
                    <a:latin typeface="+mn-lt"/>
                  </a:rPr>
                  <a:t> </a:t>
                </a:r>
                <a:r>
                  <a:rPr lang="ru-RU" dirty="0">
                    <a:solidFill>
                      <a:schemeClr val="accent4">
                        <a:lumMod val="10000"/>
                      </a:schemeClr>
                    </a:solidFill>
                    <a:latin typeface="+mn-lt"/>
                  </a:rPr>
                  <a:t>шт.  </a:t>
                </a:r>
              </a:p>
              <a:p>
                <a:endParaRPr lang="ru-RU" sz="1600" dirty="0">
                  <a:solidFill>
                    <a:schemeClr val="accent4">
                      <a:lumMod val="10000"/>
                    </a:schemeClr>
                  </a:solidFill>
                  <a:latin typeface="+mn-lt"/>
                </a:endParaRPr>
              </a:p>
              <a:p>
                <a:r>
                  <a:rPr lang="ru-RU" sz="1600" dirty="0" smtClean="0">
                    <a:solidFill>
                      <a:schemeClr val="accent4">
                        <a:lumMod val="10000"/>
                      </a:schemeClr>
                    </a:solidFill>
                    <a:latin typeface="+mn-lt"/>
                  </a:rPr>
                  <a:t>В </a:t>
                </a:r>
                <a:r>
                  <a:rPr lang="ru-RU" sz="1600" dirty="0">
                    <a:solidFill>
                      <a:schemeClr val="accent4">
                        <a:lumMod val="10000"/>
                      </a:schemeClr>
                    </a:solidFill>
                    <a:latin typeface="+mn-lt"/>
                  </a:rPr>
                  <a:t>представительной  выборке СИ должны отработать приблизительно одинаковое время (разница в показаниях по измеряемой величине +\-10%) </a:t>
                </a:r>
              </a:p>
              <a:p>
                <a:pPr algn="ctr"/>
                <a14:m>
                  <m:oMathPara xmlns:m="http://schemas.openxmlformats.org/officeDocument/2006/math">
                    <m:oMathParaPr>
                      <m:jc m:val="centerGroup"/>
                    </m:oMathParaPr>
                    <m:oMath xmlns:m="http://schemas.openxmlformats.org/officeDocument/2006/math">
                      <m:sSub>
                        <m:sSubPr>
                          <m:ctrlPr>
                            <a:rPr lang="ru-RU" i="1">
                              <a:solidFill>
                                <a:schemeClr val="accent4">
                                  <a:lumMod val="10000"/>
                                </a:schemeClr>
                              </a:solidFill>
                              <a:latin typeface="Cambria Math" panose="02040503050406030204" pitchFamily="18" charset="0"/>
                            </a:rPr>
                          </m:ctrlPr>
                        </m:sSubPr>
                        <m:e>
                          <m:r>
                            <a:rPr lang="ru-RU" i="1">
                              <a:solidFill>
                                <a:schemeClr val="accent4">
                                  <a:lumMod val="10000"/>
                                </a:schemeClr>
                              </a:solidFill>
                              <a:latin typeface="Cambria Math" panose="02040503050406030204" pitchFamily="18" charset="0"/>
                            </a:rPr>
                            <m:t>𝑡</m:t>
                          </m:r>
                        </m:e>
                        <m:sub>
                          <m:r>
                            <a:rPr lang="ru-RU" i="1">
                              <a:solidFill>
                                <a:schemeClr val="accent4">
                                  <a:lumMod val="10000"/>
                                </a:schemeClr>
                              </a:solidFill>
                              <a:latin typeface="Cambria Math" panose="02040503050406030204" pitchFamily="18" charset="0"/>
                            </a:rPr>
                            <m:t>и</m:t>
                          </m:r>
                        </m:sub>
                      </m:sSub>
                      <m:r>
                        <a:rPr lang="ru-RU" i="1">
                          <a:solidFill>
                            <a:schemeClr val="accent4">
                              <a:lumMod val="10000"/>
                            </a:schemeClr>
                          </a:solidFill>
                          <a:latin typeface="Cambria Math" panose="02040503050406030204" pitchFamily="18" charset="0"/>
                        </a:rPr>
                        <m:t>=</m:t>
                      </m:r>
                      <m:f>
                        <m:fPr>
                          <m:ctrlPr>
                            <a:rPr lang="ru-RU" i="1">
                              <a:solidFill>
                                <a:schemeClr val="accent4">
                                  <a:lumMod val="10000"/>
                                </a:schemeClr>
                              </a:solidFill>
                              <a:latin typeface="Cambria Math" panose="02040503050406030204" pitchFamily="18" charset="0"/>
                            </a:rPr>
                          </m:ctrlPr>
                        </m:fPr>
                        <m:num>
                          <m:sSub>
                            <m:sSubPr>
                              <m:ctrlPr>
                                <a:rPr lang="ru-RU" i="1">
                                  <a:solidFill>
                                    <a:schemeClr val="accent4">
                                      <a:lumMod val="10000"/>
                                    </a:schemeClr>
                                  </a:solidFill>
                                  <a:latin typeface="Cambria Math" panose="02040503050406030204" pitchFamily="18" charset="0"/>
                                </a:rPr>
                              </m:ctrlPr>
                            </m:sSubPr>
                            <m:e>
                              <m:r>
                                <a:rPr lang="ru-RU" i="1">
                                  <a:solidFill>
                                    <a:schemeClr val="accent4">
                                      <a:lumMod val="10000"/>
                                    </a:schemeClr>
                                  </a:solidFill>
                                  <a:latin typeface="Cambria Math" panose="02040503050406030204" pitchFamily="18" charset="0"/>
                                </a:rPr>
                                <m:t>𝑡</m:t>
                              </m:r>
                            </m:e>
                            <m:sub>
                              <m:r>
                                <m:rPr>
                                  <m:sty m:val="p"/>
                                </m:rPr>
                                <a:rPr lang="ru-RU">
                                  <a:solidFill>
                                    <a:schemeClr val="accent4">
                                      <a:lumMod val="10000"/>
                                    </a:schemeClr>
                                  </a:solidFill>
                                  <a:latin typeface="Cambria Math" panose="02040503050406030204" pitchFamily="18" charset="0"/>
                                </a:rPr>
                                <m:t>max</m:t>
                              </m:r>
                            </m:sub>
                          </m:sSub>
                        </m:num>
                        <m:den>
                          <m:r>
                            <a:rPr lang="en-US" i="1">
                              <a:solidFill>
                                <a:schemeClr val="accent4">
                                  <a:lumMod val="10000"/>
                                </a:schemeClr>
                              </a:solidFill>
                              <a:latin typeface="Cambria Math" panose="02040503050406030204" pitchFamily="18" charset="0"/>
                            </a:rPr>
                            <m:t>𝑁</m:t>
                          </m:r>
                        </m:den>
                      </m:f>
                    </m:oMath>
                  </m:oMathPara>
                </a14:m>
                <a:endParaRPr lang="ru-RU" sz="1600" dirty="0">
                  <a:solidFill>
                    <a:schemeClr val="accent4">
                      <a:lumMod val="10000"/>
                    </a:schemeClr>
                  </a:solidFill>
                  <a:latin typeface="+mn-lt"/>
                </a:endParaRPr>
              </a:p>
              <a:p>
                <a:endParaRPr lang="ru-RU" sz="1600" dirty="0" smtClean="0">
                  <a:solidFill>
                    <a:schemeClr val="accent4">
                      <a:lumMod val="10000"/>
                    </a:schemeClr>
                  </a:solidFill>
                  <a:latin typeface="+mn-lt"/>
                </a:endParaRPr>
              </a:p>
              <a:p>
                <a:r>
                  <a:rPr lang="ru-RU" sz="1600" dirty="0" smtClean="0">
                    <a:solidFill>
                      <a:schemeClr val="accent4">
                        <a:lumMod val="10000"/>
                      </a:schemeClr>
                    </a:solidFill>
                    <a:latin typeface="+mn-lt"/>
                  </a:rPr>
                  <a:t>где </a:t>
                </a:r>
                <a14:m>
                  <m:oMath xmlns:m="http://schemas.openxmlformats.org/officeDocument/2006/math">
                    <m:sSub>
                      <m:sSubPr>
                        <m:ctrlPr>
                          <a:rPr lang="ru-RU" sz="1600" i="1">
                            <a:solidFill>
                              <a:schemeClr val="accent4">
                                <a:lumMod val="10000"/>
                              </a:schemeClr>
                            </a:solidFill>
                            <a:latin typeface="Cambria Math" panose="02040503050406030204" pitchFamily="18" charset="0"/>
                          </a:rPr>
                        </m:ctrlPr>
                      </m:sSubPr>
                      <m:e>
                        <m:r>
                          <a:rPr lang="ru-RU" sz="1600" i="1">
                            <a:solidFill>
                              <a:schemeClr val="accent4">
                                <a:lumMod val="10000"/>
                              </a:schemeClr>
                            </a:solidFill>
                            <a:latin typeface="Cambria Math" panose="02040503050406030204" pitchFamily="18" charset="0"/>
                          </a:rPr>
                          <m:t>𝑡</m:t>
                        </m:r>
                      </m:e>
                      <m:sub>
                        <m:r>
                          <m:rPr>
                            <m:sty m:val="p"/>
                          </m:rPr>
                          <a:rPr lang="ru-RU" sz="1600">
                            <a:solidFill>
                              <a:schemeClr val="accent4">
                                <a:lumMod val="10000"/>
                              </a:schemeClr>
                            </a:solidFill>
                            <a:latin typeface="Cambria Math" panose="02040503050406030204" pitchFamily="18" charset="0"/>
                          </a:rPr>
                          <m:t>max</m:t>
                        </m:r>
                      </m:sub>
                    </m:sSub>
                    <m:r>
                      <a:rPr lang="ru-RU" sz="1600" i="1">
                        <a:solidFill>
                          <a:schemeClr val="accent4">
                            <a:lumMod val="10000"/>
                          </a:schemeClr>
                        </a:solidFill>
                        <a:latin typeface="Cambria Math" panose="02040503050406030204" pitchFamily="18" charset="0"/>
                      </a:rPr>
                      <m:t> </m:t>
                    </m:r>
                  </m:oMath>
                </a14:m>
                <a:r>
                  <a:rPr lang="ru-RU" sz="1600" dirty="0">
                    <a:solidFill>
                      <a:schemeClr val="accent4">
                        <a:lumMod val="10000"/>
                      </a:schemeClr>
                    </a:solidFill>
                    <a:latin typeface="+mn-lt"/>
                  </a:rPr>
                  <a:t>– требуемая суммарная наработка, рассчитанная по ГОСТ 27.410-87. </a:t>
                </a:r>
              </a:p>
              <a:p>
                <a14:m>
                  <m:oMath xmlns:m="http://schemas.openxmlformats.org/officeDocument/2006/math">
                    <m:sSub>
                      <m:sSubPr>
                        <m:ctrlPr>
                          <a:rPr lang="ru-RU" sz="1600" i="1">
                            <a:solidFill>
                              <a:schemeClr val="accent4">
                                <a:lumMod val="10000"/>
                              </a:schemeClr>
                            </a:solidFill>
                            <a:latin typeface="Cambria Math" panose="02040503050406030204" pitchFamily="18" charset="0"/>
                          </a:rPr>
                        </m:ctrlPr>
                      </m:sSubPr>
                      <m:e>
                        <m:r>
                          <a:rPr lang="ru-RU" sz="1600" i="1">
                            <a:solidFill>
                              <a:schemeClr val="accent4">
                                <a:lumMod val="10000"/>
                              </a:schemeClr>
                            </a:solidFill>
                            <a:latin typeface="Cambria Math" panose="02040503050406030204" pitchFamily="18" charset="0"/>
                          </a:rPr>
                          <m:t>𝑡</m:t>
                        </m:r>
                      </m:e>
                      <m:sub>
                        <m:r>
                          <m:rPr>
                            <m:sty m:val="p"/>
                          </m:rPr>
                          <a:rPr lang="ru-RU" sz="1600">
                            <a:solidFill>
                              <a:schemeClr val="accent4">
                                <a:lumMod val="10000"/>
                              </a:schemeClr>
                            </a:solidFill>
                            <a:latin typeface="Cambria Math" panose="02040503050406030204" pitchFamily="18" charset="0"/>
                          </a:rPr>
                          <m:t>max</m:t>
                        </m:r>
                      </m:sub>
                    </m:sSub>
                  </m:oMath>
                </a14:m>
                <a:r>
                  <a:rPr lang="ru-RU" sz="1600" dirty="0">
                    <a:solidFill>
                      <a:schemeClr val="accent4">
                        <a:lumMod val="10000"/>
                      </a:schemeClr>
                    </a:solidFill>
                    <a:latin typeface="+mn-lt"/>
                  </a:rPr>
                  <a:t> можно принимать равной </a:t>
                </a:r>
                <a14:m>
                  <m:oMath xmlns:m="http://schemas.openxmlformats.org/officeDocument/2006/math">
                    <m:sSub>
                      <m:sSubPr>
                        <m:ctrlPr>
                          <a:rPr lang="ru-RU" sz="1600" i="1">
                            <a:solidFill>
                              <a:schemeClr val="accent4">
                                <a:lumMod val="10000"/>
                              </a:schemeClr>
                            </a:solidFill>
                            <a:latin typeface="Cambria Math" panose="02040503050406030204" pitchFamily="18" charset="0"/>
                          </a:rPr>
                        </m:ctrlPr>
                      </m:sSubPr>
                      <m:e>
                        <m:r>
                          <a:rPr lang="ru-RU" sz="1600" i="1">
                            <a:solidFill>
                              <a:schemeClr val="accent4">
                                <a:lumMod val="10000"/>
                              </a:schemeClr>
                            </a:solidFill>
                            <a:latin typeface="Cambria Math" panose="02040503050406030204" pitchFamily="18" charset="0"/>
                          </a:rPr>
                          <m:t>𝑡</m:t>
                        </m:r>
                      </m:e>
                      <m:sub>
                        <m:nary>
                          <m:naryPr>
                            <m:chr m:val="∑"/>
                            <m:limLoc m:val="undOvr"/>
                            <m:subHide m:val="on"/>
                            <m:supHide m:val="on"/>
                            <m:ctrlPr>
                              <a:rPr lang="ru-RU" sz="1600" i="1">
                                <a:solidFill>
                                  <a:schemeClr val="accent4">
                                    <a:lumMod val="10000"/>
                                  </a:schemeClr>
                                </a:solidFill>
                                <a:latin typeface="Cambria Math" panose="02040503050406030204" pitchFamily="18" charset="0"/>
                              </a:rPr>
                            </m:ctrlPr>
                          </m:naryPr>
                          <m:sub/>
                          <m:sup/>
                          <m:e/>
                        </m:nary>
                      </m:sub>
                    </m:sSub>
                  </m:oMath>
                </a14:m>
                <a:r>
                  <a:rPr lang="ru-RU" sz="1600" dirty="0">
                    <a:solidFill>
                      <a:schemeClr val="accent4">
                        <a:lumMod val="10000"/>
                      </a:schemeClr>
                    </a:solidFill>
                    <a:latin typeface="+mn-lt"/>
                  </a:rPr>
                  <a:t>- суммарной наработке образцов прошедших поверку с положительным результатом. </a:t>
                </a:r>
              </a:p>
              <a:p>
                <a:r>
                  <a:rPr lang="ru-RU" sz="1600" dirty="0">
                    <a:solidFill>
                      <a:schemeClr val="accent4">
                        <a:lumMod val="10000"/>
                      </a:schemeClr>
                    </a:solidFill>
                    <a:latin typeface="+mn-lt"/>
                  </a:rPr>
                  <a:t>Выборка образцов, которые должны быть направлены в поверку, и по которым будет вычислено </a:t>
                </a:r>
                <a14:m>
                  <m:oMath xmlns:m="http://schemas.openxmlformats.org/officeDocument/2006/math">
                    <m:sSub>
                      <m:sSubPr>
                        <m:ctrlPr>
                          <a:rPr lang="ru-RU" sz="1600" i="1">
                            <a:solidFill>
                              <a:schemeClr val="accent4">
                                <a:lumMod val="10000"/>
                              </a:schemeClr>
                            </a:solidFill>
                            <a:latin typeface="Cambria Math" panose="02040503050406030204" pitchFamily="18" charset="0"/>
                          </a:rPr>
                        </m:ctrlPr>
                      </m:sSubPr>
                      <m:e>
                        <m:r>
                          <a:rPr lang="ru-RU" sz="1600" i="1">
                            <a:solidFill>
                              <a:schemeClr val="accent4">
                                <a:lumMod val="10000"/>
                              </a:schemeClr>
                            </a:solidFill>
                            <a:latin typeface="Cambria Math" panose="02040503050406030204" pitchFamily="18" charset="0"/>
                          </a:rPr>
                          <m:t>𝑡</m:t>
                        </m:r>
                      </m:e>
                      <m:sub>
                        <m:nary>
                          <m:naryPr>
                            <m:chr m:val="∑"/>
                            <m:limLoc m:val="undOvr"/>
                            <m:subHide m:val="on"/>
                            <m:supHide m:val="on"/>
                            <m:ctrlPr>
                              <a:rPr lang="ru-RU" sz="1600" i="1">
                                <a:solidFill>
                                  <a:schemeClr val="accent4">
                                    <a:lumMod val="10000"/>
                                  </a:schemeClr>
                                </a:solidFill>
                                <a:latin typeface="Cambria Math" panose="02040503050406030204" pitchFamily="18" charset="0"/>
                              </a:rPr>
                            </m:ctrlPr>
                          </m:naryPr>
                          <m:sub/>
                          <m:sup/>
                          <m:e/>
                        </m:nary>
                      </m:sub>
                    </m:sSub>
                  </m:oMath>
                </a14:m>
                <a:r>
                  <a:rPr lang="ru-RU" sz="1600" dirty="0">
                    <a:solidFill>
                      <a:schemeClr val="accent4">
                        <a:lumMod val="10000"/>
                      </a:schemeClr>
                    </a:solidFill>
                    <a:latin typeface="+mn-lt"/>
                  </a:rPr>
                  <a:t>, должны выбираться представителем организации, выполняющей оценку </a:t>
                </a:r>
                <a:r>
                  <a:rPr lang="ru-RU" sz="1600" dirty="0" smtClean="0">
                    <a:solidFill>
                      <a:schemeClr val="accent4">
                        <a:lumMod val="10000"/>
                      </a:schemeClr>
                    </a:solidFill>
                    <a:latin typeface="+mn-lt"/>
                  </a:rPr>
                  <a:t>МПИ</a:t>
                </a:r>
                <a:r>
                  <a:rPr lang="ru-RU" sz="1600" dirty="0">
                    <a:solidFill>
                      <a:schemeClr val="accent4">
                        <a:lumMod val="10000"/>
                      </a:schemeClr>
                    </a:solidFill>
                    <a:latin typeface="+mn-lt"/>
                  </a:rPr>
                  <a:t>. </a:t>
                </a:r>
              </a:p>
            </p:txBody>
          </p:sp>
        </mc:Choice>
        <mc:Fallback xmlns="">
          <p:sp>
            <p:nvSpPr>
              <p:cNvPr id="5" name="Прямоугольник 4"/>
              <p:cNvSpPr>
                <a:spLocks noRot="1" noChangeAspect="1" noMove="1" noResize="1" noEditPoints="1" noAdjustHandles="1" noChangeArrowheads="1" noChangeShapeType="1" noTextEdit="1"/>
              </p:cNvSpPr>
              <p:nvPr/>
            </p:nvSpPr>
            <p:spPr>
              <a:xfrm>
                <a:off x="299933" y="951837"/>
                <a:ext cx="8584091" cy="5450916"/>
              </a:xfrm>
              <a:prstGeom prst="rect">
                <a:avLst/>
              </a:prstGeom>
              <a:blipFill>
                <a:blip r:embed="rId2"/>
                <a:stretch>
                  <a:fillRect l="-355" t="-336" r="-497" b="-2349"/>
                </a:stretch>
              </a:blipFill>
            </p:spPr>
            <p:txBody>
              <a:bodyPr/>
              <a:lstStyle/>
              <a:p>
                <a:r>
                  <a:rPr lang="ru-RU">
                    <a:noFill/>
                  </a:rPr>
                  <a:t> </a:t>
                </a:r>
              </a:p>
            </p:txBody>
          </p:sp>
        </mc:Fallback>
      </mc:AlternateContent>
      <p:sp>
        <p:nvSpPr>
          <p:cNvPr id="6" name="TextBox 5"/>
          <p:cNvSpPr txBox="1"/>
          <p:nvPr/>
        </p:nvSpPr>
        <p:spPr>
          <a:xfrm>
            <a:off x="322217" y="245841"/>
            <a:ext cx="8682446" cy="584775"/>
          </a:xfrm>
          <a:prstGeom prst="rect">
            <a:avLst/>
          </a:prstGeom>
          <a:noFill/>
        </p:spPr>
        <p:txBody>
          <a:bodyPr wrap="square" rtlCol="0">
            <a:spAutoFit/>
          </a:bodyPr>
          <a:lstStyle/>
          <a:p>
            <a:r>
              <a:rPr lang="ru-RU" sz="1600" b="1" dirty="0" smtClean="0">
                <a:solidFill>
                  <a:srgbClr val="990000"/>
                </a:solidFill>
                <a:latin typeface="+mn-lt"/>
              </a:rPr>
              <a:t>Теоретический расчет МПИ на основе показателей</a:t>
            </a:r>
            <a:r>
              <a:rPr lang="en-US" sz="1600" b="1" dirty="0" smtClean="0">
                <a:solidFill>
                  <a:srgbClr val="990000"/>
                </a:solidFill>
                <a:latin typeface="+mn-lt"/>
              </a:rPr>
              <a:t> </a:t>
            </a:r>
            <a:r>
              <a:rPr lang="ru-RU" sz="1600" b="1" dirty="0" smtClean="0">
                <a:solidFill>
                  <a:srgbClr val="990000"/>
                </a:solidFill>
                <a:latin typeface="+mn-lt"/>
              </a:rPr>
              <a:t>надежности, полученных при соответствующих испытаниях    </a:t>
            </a:r>
            <a:endParaRPr lang="ru-RU" sz="1600" b="1" dirty="0">
              <a:solidFill>
                <a:srgbClr val="990000"/>
              </a:solidFill>
              <a:latin typeface="+mn-lt"/>
            </a:endParaRPr>
          </a:p>
        </p:txBody>
      </p:sp>
    </p:spTree>
    <p:extLst>
      <p:ext uri="{BB962C8B-B14F-4D97-AF65-F5344CB8AC3E}">
        <p14:creationId xmlns:p14="http://schemas.microsoft.com/office/powerpoint/2010/main" val="4136512735"/>
      </p:ext>
    </p:extLst>
  </p:cSld>
  <p:clrMapOvr>
    <a:masterClrMapping/>
  </p:clrMapOvr>
</p:sld>
</file>

<file path=ppt/theme/theme1.xml><?xml version="1.0" encoding="utf-8"?>
<a:theme xmlns:a="http://schemas.openxmlformats.org/drawingml/2006/main" name="EnterpriseAndIndustry">
  <a:themeElements>
    <a:clrScheme name="EnterpriseAndIndustry 13">
      <a:dk1>
        <a:srgbClr val="003366"/>
      </a:dk1>
      <a:lt1>
        <a:srgbClr val="FFFFFF"/>
      </a:lt1>
      <a:dk2>
        <a:srgbClr val="000099"/>
      </a:dk2>
      <a:lt2>
        <a:srgbClr val="FFFF00"/>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EnterpriseAndIndustry">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alt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alt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EnterpriseAndIndustr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nterpriseAndIndustr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nterpriseAndIndustr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nterpriseAndIndustr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nterpriseAndIndustr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nterpriseAndIndustr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nterpriseAndIndustr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nterpriseAndIndustr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nterpriseAndIndustr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nterpriseAndIndustr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nterpriseAndIndustr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nterpriseAndIndustr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EnterpriseAndIndustry 13">
        <a:dk1>
          <a:srgbClr val="003366"/>
        </a:dk1>
        <a:lt1>
          <a:srgbClr val="FFFFFF"/>
        </a:lt1>
        <a:dk2>
          <a:srgbClr val="000099"/>
        </a:dk2>
        <a:lt2>
          <a:srgbClr val="FFFF00"/>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3079</TotalTime>
  <Words>1777</Words>
  <Application>Microsoft Office PowerPoint</Application>
  <PresentationFormat>Экран (4:3)</PresentationFormat>
  <Paragraphs>262</Paragraphs>
  <Slides>20</Slides>
  <Notes>1</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20</vt:i4>
      </vt:variant>
    </vt:vector>
  </HeadingPairs>
  <TitlesOfParts>
    <vt:vector size="30" baseType="lpstr">
      <vt:lpstr>SimSun</vt:lpstr>
      <vt:lpstr>Arial</vt:lpstr>
      <vt:lpstr>Calibri</vt:lpstr>
      <vt:lpstr>Cambria Math</vt:lpstr>
      <vt:lpstr>Helvetica Neue Thin</vt:lpstr>
      <vt:lpstr>Lucida Console</vt:lpstr>
      <vt:lpstr>MS Mincho</vt:lpstr>
      <vt:lpstr>Open Sans Light</vt:lpstr>
      <vt:lpstr>Times New Roman</vt:lpstr>
      <vt:lpstr>EnterpriseAndIndustry</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BelGIM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Заголовок слайда отсутствует</dc:title>
  <dc:creator>M&amp;M</dc:creator>
  <cp:lastModifiedBy>Ляхова Надежда Дмитриевна</cp:lastModifiedBy>
  <cp:revision>140</cp:revision>
  <cp:lastPrinted>2003-04-24T10:49:17Z</cp:lastPrinted>
  <dcterms:created xsi:type="dcterms:W3CDTF">2003-04-21T16:16:03Z</dcterms:created>
  <dcterms:modified xsi:type="dcterms:W3CDTF">2019-09-16T10:50:49Z</dcterms:modified>
</cp:coreProperties>
</file>